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36"/>
  </p:notesMasterIdLst>
  <p:handoutMasterIdLst>
    <p:handoutMasterId r:id="rId37"/>
  </p:handoutMasterIdLst>
  <p:sldIdLst>
    <p:sldId id="256" r:id="rId2"/>
    <p:sldId id="260" r:id="rId3"/>
    <p:sldId id="316" r:id="rId4"/>
    <p:sldId id="317" r:id="rId5"/>
    <p:sldId id="318" r:id="rId6"/>
    <p:sldId id="261" r:id="rId7"/>
    <p:sldId id="285" r:id="rId8"/>
    <p:sldId id="310" r:id="rId9"/>
    <p:sldId id="312" r:id="rId10"/>
    <p:sldId id="313" r:id="rId11"/>
    <p:sldId id="282" r:id="rId12"/>
    <p:sldId id="289" r:id="rId13"/>
    <p:sldId id="288" r:id="rId14"/>
    <p:sldId id="290" r:id="rId15"/>
    <p:sldId id="314" r:id="rId16"/>
    <p:sldId id="291" r:id="rId17"/>
    <p:sldId id="283" r:id="rId18"/>
    <p:sldId id="304" r:id="rId19"/>
    <p:sldId id="311" r:id="rId20"/>
    <p:sldId id="307" r:id="rId21"/>
    <p:sldId id="294" r:id="rId22"/>
    <p:sldId id="305" r:id="rId23"/>
    <p:sldId id="292" r:id="rId24"/>
    <p:sldId id="306" r:id="rId25"/>
    <p:sldId id="295" r:id="rId26"/>
    <p:sldId id="293" r:id="rId27"/>
    <p:sldId id="308" r:id="rId28"/>
    <p:sldId id="298" r:id="rId29"/>
    <p:sldId id="296" r:id="rId30"/>
    <p:sldId id="301" r:id="rId31"/>
    <p:sldId id="315" r:id="rId32"/>
    <p:sldId id="300" r:id="rId33"/>
    <p:sldId id="302" r:id="rId34"/>
    <p:sldId id="309" r:id="rId35"/>
  </p:sldIdLst>
  <p:sldSz cx="12192000" cy="6858000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AB"/>
    <a:srgbClr val="FFFFE7"/>
    <a:srgbClr val="FF0066"/>
    <a:srgbClr val="F80308"/>
    <a:srgbClr val="144AEB"/>
    <a:srgbClr val="F0F0EE"/>
    <a:srgbClr val="FFFE02"/>
    <a:srgbClr val="6612B2"/>
    <a:srgbClr val="A758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E4045E-0B69-41F6-87E6-9BC3F9F69B8F}" v="79" dt="2020-05-13T02:30:33.5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7850" autoAdjust="0"/>
    <p:restoredTop sz="89505" autoAdjust="0"/>
  </p:normalViewPr>
  <p:slideViewPr>
    <p:cSldViewPr snapToGrid="0">
      <p:cViewPr varScale="1">
        <p:scale>
          <a:sx n="141" d="100"/>
          <a:sy n="141" d="100"/>
        </p:scale>
        <p:origin x="47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AF9C2-E781-415F-AD58-ECBA12D10A34}" type="datetimeFigureOut">
              <a:rPr lang="ko-KR" altLang="en-US" smtClean="0"/>
              <a:t>2020-05-12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769A4-463D-4806-B8F3-2A520418A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75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8T07:49:10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998 387 80,'0'0'504,"0"0"-496,-247-99 8,146 65-16,-9-6 0,1 0-16,-1-6-72,-64-22 72,28 9-384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94B03-ACCE-4F3B-8CA1-4A1F2158852F}" type="datetimeFigureOut">
              <a:rPr lang="ko-KR" altLang="en-US" smtClean="0"/>
              <a:t>2020-05-12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94EA2-04A5-451B-9A5D-344C9D8AF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스위치를 눌렀을 때 원하는 상황은 </a:t>
            </a:r>
            <a:r>
              <a:rPr lang="en-US" altLang="ko-KR" dirty="0"/>
              <a:t>2</a:t>
            </a:r>
            <a:r>
              <a:rPr lang="ko-KR" altLang="en-US" dirty="0"/>
              <a:t>번 핀으로 전류가 흐르는 것 </a:t>
            </a:r>
            <a:r>
              <a:rPr lang="en-US" altLang="ko-KR" dirty="0"/>
              <a:t>2</a:t>
            </a:r>
            <a:r>
              <a:rPr lang="ko-KR" altLang="en-US" dirty="0"/>
              <a:t>번 핀 쪽은 회로 내부의 부품으로 인해 어느정도 </a:t>
            </a:r>
            <a:r>
              <a:rPr lang="ko-KR" altLang="en-US" dirty="0" err="1"/>
              <a:t>저항값이</a:t>
            </a:r>
            <a:r>
              <a:rPr lang="ko-KR" altLang="en-US" dirty="0"/>
              <a:t> 있는 반면 </a:t>
            </a:r>
            <a:r>
              <a:rPr lang="ko-KR" altLang="en-US" dirty="0" err="1"/>
              <a:t>접지방향은</a:t>
            </a:r>
            <a:r>
              <a:rPr lang="ko-KR" altLang="en-US" dirty="0"/>
              <a:t> 아무런 저항도 없어서 전류는 대부분 </a:t>
            </a:r>
            <a:r>
              <a:rPr lang="ko-KR" altLang="en-US" dirty="0" err="1"/>
              <a:t>접지방향을</a:t>
            </a:r>
            <a:r>
              <a:rPr lang="ko-KR" altLang="en-US" dirty="0"/>
              <a:t> 흘러버린다</a:t>
            </a:r>
            <a:r>
              <a:rPr lang="en-US" altLang="ko-KR" dirty="0"/>
              <a:t>. </a:t>
            </a:r>
            <a:r>
              <a:rPr lang="ko-KR" altLang="en-US" dirty="0" err="1"/>
              <a:t>접지방향은</a:t>
            </a:r>
            <a:r>
              <a:rPr lang="ko-KR" altLang="en-US" dirty="0"/>
              <a:t> 저항이 없어 흐르는 전류의 양도 매우 커서</a:t>
            </a:r>
            <a:r>
              <a:rPr lang="en-US" altLang="ko-KR" dirty="0"/>
              <a:t>(V=IR</a:t>
            </a:r>
            <a:r>
              <a:rPr lang="en-US" altLang="ko-KR" baseline="0" dirty="0"/>
              <a:t> : R</a:t>
            </a:r>
            <a:r>
              <a:rPr lang="ko-KR" altLang="en-US" baseline="0" dirty="0"/>
              <a:t>이</a:t>
            </a:r>
            <a:r>
              <a:rPr lang="en-US" altLang="ko-KR" baseline="0" dirty="0"/>
              <a:t> </a:t>
            </a:r>
            <a:r>
              <a:rPr lang="ko-KR" altLang="en-US" baseline="0" dirty="0"/>
              <a:t>거이</a:t>
            </a:r>
            <a:r>
              <a:rPr lang="en-US" altLang="ko-KR" baseline="0" dirty="0"/>
              <a:t> 0</a:t>
            </a:r>
            <a:r>
              <a:rPr lang="ko-KR" altLang="en-US" baseline="0" dirty="0"/>
              <a:t>이므로 </a:t>
            </a:r>
            <a:r>
              <a:rPr lang="en-US" altLang="ko-KR" baseline="0" dirty="0"/>
              <a:t>I</a:t>
            </a:r>
            <a:r>
              <a:rPr lang="ko-KR" altLang="en-US" baseline="0" dirty="0"/>
              <a:t>가 매우 커짐</a:t>
            </a:r>
            <a:r>
              <a:rPr lang="en-US" altLang="ko-KR" baseline="0" dirty="0"/>
              <a:t>)</a:t>
            </a:r>
            <a:r>
              <a:rPr lang="ko-KR" altLang="en-US" dirty="0"/>
              <a:t>버틸 수 없게 되며 손상될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94EA2-04A5-451B-9A5D-344C9D8AFFF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989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94EA2-04A5-451B-9A5D-344C9D8AFFF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61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AD7C-7ECF-48EA-AF04-5E4B11BBE3FA}" type="datetime1">
              <a:rPr lang="ko-KR" altLang="en-US" smtClean="0"/>
              <a:t>2020-05-12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223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FDC5-20BE-4068-9231-65BE560A8AAA}" type="datetime1">
              <a:rPr lang="ko-KR" altLang="en-US" smtClean="0"/>
              <a:t>2020-05-12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969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F35D-F588-4ECC-9A0F-05C2E4794B9E}" type="datetime1">
              <a:rPr lang="ko-KR" altLang="en-US" smtClean="0"/>
              <a:t>2020-05-12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265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241" y="173620"/>
            <a:ext cx="11497518" cy="694481"/>
          </a:xfrm>
        </p:spPr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241" y="1064871"/>
            <a:ext cx="11497518" cy="5393802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39959" y="6443682"/>
            <a:ext cx="519897" cy="365125"/>
          </a:xfrm>
        </p:spPr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390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BD68-9FA8-4224-A45F-2122F2D5B1DA}" type="datetime1">
              <a:rPr lang="ko-KR" altLang="en-US" smtClean="0"/>
              <a:t>2020-05-12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902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C821E-2046-4B9B-A770-D71373F53EFC}" type="datetime1">
              <a:rPr lang="ko-KR" altLang="en-US" smtClean="0"/>
              <a:t>2020-05-12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411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54263-25BA-4719-A9FF-4F211D3464C7}" type="datetime1">
              <a:rPr lang="ko-KR" altLang="en-US" smtClean="0"/>
              <a:t>2020-05-12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324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A525-C018-42B8-975E-961CB956D9F9}" type="datetime1">
              <a:rPr lang="ko-KR" altLang="en-US" smtClean="0"/>
              <a:t>2020-05-12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68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C0F5-06ED-4044-A30B-00BDE88DFCB8}" type="datetime1">
              <a:rPr lang="ko-KR" altLang="en-US" smtClean="0"/>
              <a:t>2020-05-12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913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39165-C6EB-4106-AF8F-0C931B393587}" type="datetime1">
              <a:rPr lang="ko-KR" altLang="en-US" smtClean="0"/>
              <a:t>2020-05-12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771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29D98-5CAB-4515-AF38-F236B86C4C7D}" type="datetime1">
              <a:rPr lang="ko-KR" altLang="en-US" smtClean="0"/>
              <a:t>2020-05-12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510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12B1B-EA43-4C07-8238-6B2CF1392F6B}" type="datetime1">
              <a:rPr lang="ko-KR" altLang="en-US" smtClean="0"/>
              <a:t>2020-05-12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291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tory.tistory.com/105" TargetMode="External"/><Relationship Id="rId2" Type="http://schemas.openxmlformats.org/officeDocument/2006/relationships/hyperlink" Target="http://www.thinkercad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3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35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15656" y="1168661"/>
            <a:ext cx="9144000" cy="2387600"/>
          </a:xfrm>
        </p:spPr>
        <p:txBody>
          <a:bodyPr/>
          <a:lstStyle/>
          <a:p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사물인터넷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(IoT) </a:t>
            </a:r>
            <a:b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</a:b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프로그래밍 기초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523781" y="4079875"/>
            <a:ext cx="7660341" cy="1655762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스위치</a:t>
            </a:r>
            <a:r>
              <a:rPr lang="en-US" altLang="ko-KR" dirty="0"/>
              <a:t>(</a:t>
            </a:r>
            <a:r>
              <a:rPr lang="ko-KR" altLang="en-US" dirty="0"/>
              <a:t>푸시 버튼</a:t>
            </a:r>
            <a:r>
              <a:rPr lang="en-US" altLang="ko-KR" dirty="0"/>
              <a:t>)</a:t>
            </a:r>
            <a:r>
              <a:rPr lang="ko-KR" altLang="en-US" dirty="0"/>
              <a:t> 사용하기</a:t>
            </a:r>
          </a:p>
        </p:txBody>
      </p:sp>
    </p:spTree>
    <p:extLst>
      <p:ext uri="{BB962C8B-B14F-4D97-AF65-F5344CB8AC3E}">
        <p14:creationId xmlns:p14="http://schemas.microsoft.com/office/powerpoint/2010/main" val="3978678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914400" y="642392"/>
            <a:ext cx="10363200" cy="104829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digitalRead</a:t>
            </a:r>
            <a:r>
              <a:rPr lang="en-US" altLang="ko-KR" dirty="0">
                <a:latin typeface="+mj-ea"/>
              </a:rPr>
              <a:t>(</a:t>
            </a:r>
            <a:r>
              <a:rPr lang="en-US" altLang="ko-KR" i="1" dirty="0" err="1">
                <a:latin typeface="+mj-ea"/>
              </a:rPr>
              <a:t>pin_no</a:t>
            </a:r>
            <a:r>
              <a:rPr lang="en-US" altLang="ko-KR" dirty="0">
                <a:latin typeface="+mj-ea"/>
              </a:rPr>
              <a:t>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14400" y="1825626"/>
            <a:ext cx="10363200" cy="23586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지정한 핀</a:t>
            </a:r>
            <a:r>
              <a:rPr lang="en-US" altLang="ko-KR" dirty="0"/>
              <a:t>(</a:t>
            </a:r>
            <a:r>
              <a:rPr lang="en-US" altLang="ko-KR" dirty="0" err="1"/>
              <a:t>pin_no</a:t>
            </a:r>
            <a:r>
              <a:rPr lang="en-US" altLang="ko-KR" dirty="0"/>
              <a:t>)</a:t>
            </a:r>
            <a:r>
              <a:rPr lang="ko-KR" altLang="en-US" dirty="0"/>
              <a:t>으로부터 값을 </a:t>
            </a:r>
            <a:r>
              <a:rPr lang="ko-KR" altLang="en-US" dirty="0" err="1"/>
              <a:t>읽어옴</a:t>
            </a:r>
            <a:endParaRPr lang="ko-KR" altLang="en-US" dirty="0"/>
          </a:p>
          <a:p>
            <a:r>
              <a:rPr lang="ko-KR" altLang="en-US" dirty="0" err="1"/>
              <a:t>반환값</a:t>
            </a:r>
            <a:endParaRPr lang="en-US" altLang="ko-KR" dirty="0"/>
          </a:p>
          <a:p>
            <a:pPr lvl="1"/>
            <a:r>
              <a:rPr lang="en-US" altLang="ko-KR" dirty="0"/>
              <a:t>HIGH(1)</a:t>
            </a:r>
          </a:p>
          <a:p>
            <a:pPr lvl="1"/>
            <a:r>
              <a:rPr lang="en-US" altLang="ko-KR" dirty="0"/>
              <a:t>LOW(0)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4854" y="45525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아두이노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기본 함수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03141" y="4374489"/>
            <a:ext cx="9299951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ko-KR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7;	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핀 번호를 변수에 지정하여 활용</a:t>
            </a:r>
            <a:endParaRPr lang="en-US" altLang="ko-KR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int value=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//7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번핀의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값을 읽어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변수 </a:t>
            </a:r>
            <a:r>
              <a:rPr lang="en-US" altLang="ko-KR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에 저장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12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5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2"/>
          <p:cNvSpPr txBox="1">
            <a:spLocks/>
          </p:cNvSpPr>
          <p:nvPr/>
        </p:nvSpPr>
        <p:spPr>
          <a:xfrm>
            <a:off x="879435" y="124609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GND(0: LOW)  </a:t>
            </a:r>
            <a:r>
              <a:rPr lang="ko-KR" altLang="en-US" dirty="0"/>
              <a:t>읽기  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 err="1"/>
              <a:t>pinMode</a:t>
            </a:r>
            <a:r>
              <a:rPr lang="en-US" altLang="ko-KR" dirty="0"/>
              <a:t>(7, INPUT)</a:t>
            </a:r>
          </a:p>
          <a:p>
            <a:pPr lvl="1"/>
            <a:r>
              <a:rPr lang="en-US" altLang="ko-KR" dirty="0" err="1"/>
              <a:t>digitalRead</a:t>
            </a:r>
            <a:r>
              <a:rPr lang="en-US" altLang="ko-KR" dirty="0"/>
              <a:t>(7)</a:t>
            </a:r>
          </a:p>
          <a:p>
            <a:pPr lvl="1"/>
            <a:endParaRPr lang="ko-KR" altLang="en-US" dirty="0"/>
          </a:p>
        </p:txBody>
      </p:sp>
      <p:pic>
        <p:nvPicPr>
          <p:cNvPr id="18" name="그림 17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D7BDF426-0F3C-494A-8C9F-2D3B68D6B9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4" r="1" b="53148"/>
          <a:stretch/>
        </p:blipFill>
        <p:spPr>
          <a:xfrm>
            <a:off x="3207277" y="2787457"/>
            <a:ext cx="5232733" cy="3783502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300942" y="365127"/>
            <a:ext cx="11590116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디지털 입력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706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2"/>
          <p:cNvSpPr txBox="1">
            <a:spLocks/>
          </p:cNvSpPr>
          <p:nvPr/>
        </p:nvSpPr>
        <p:spPr>
          <a:xfrm>
            <a:off x="138918" y="472308"/>
            <a:ext cx="8239125" cy="9273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/>
              <a:t>스케치</a:t>
            </a:r>
            <a:r>
              <a:rPr lang="en-US" altLang="ko-KR" dirty="0"/>
              <a:t>, </a:t>
            </a:r>
            <a:r>
              <a:rPr lang="ko-KR" altLang="en-US" dirty="0"/>
              <a:t>시리얼 모니터 확인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8" b="53976"/>
          <a:stretch/>
        </p:blipFill>
        <p:spPr>
          <a:xfrm>
            <a:off x="2089332" y="1077257"/>
            <a:ext cx="7411454" cy="5229213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89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2"/>
          <p:cNvSpPr txBox="1">
            <a:spLocks/>
          </p:cNvSpPr>
          <p:nvPr/>
        </p:nvSpPr>
        <p:spPr>
          <a:xfrm>
            <a:off x="941694" y="558643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5V(1: HIGH) </a:t>
            </a:r>
            <a:r>
              <a:rPr lang="ko-KR" altLang="en-US" dirty="0"/>
              <a:t>읽기 </a:t>
            </a:r>
            <a:endParaRPr lang="en-US" altLang="ko-KR" dirty="0"/>
          </a:p>
          <a:p>
            <a:pPr lvl="1"/>
            <a:r>
              <a:rPr lang="en-US" altLang="ko-KR" dirty="0" err="1"/>
              <a:t>pinMode</a:t>
            </a:r>
            <a:r>
              <a:rPr lang="en-US" altLang="ko-KR" dirty="0"/>
              <a:t>(7, INPUT), </a:t>
            </a:r>
          </a:p>
          <a:p>
            <a:pPr lvl="1"/>
            <a:r>
              <a:rPr lang="en-US" altLang="ko-KR" dirty="0" err="1"/>
              <a:t>digitalRead</a:t>
            </a:r>
            <a:r>
              <a:rPr lang="en-US" altLang="ko-KR" dirty="0"/>
              <a:t>(7)</a:t>
            </a:r>
          </a:p>
          <a:p>
            <a:pPr lvl="1"/>
            <a:endParaRPr lang="ko-KR" altLang="en-US" dirty="0"/>
          </a:p>
        </p:txBody>
      </p:sp>
      <p:pic>
        <p:nvPicPr>
          <p:cNvPr id="3" name="그림 2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BD1E7784-0FC5-4241-BC94-8AE6CE466E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29" r="-393" b="721"/>
          <a:stretch/>
        </p:blipFill>
        <p:spPr>
          <a:xfrm>
            <a:off x="2997772" y="1781549"/>
            <a:ext cx="5487861" cy="4486656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693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 txBox="1">
            <a:spLocks/>
          </p:cNvSpPr>
          <p:nvPr/>
        </p:nvSpPr>
        <p:spPr>
          <a:xfrm>
            <a:off x="371475" y="495854"/>
            <a:ext cx="8239125" cy="9273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/>
              <a:t>스케치</a:t>
            </a:r>
            <a:r>
              <a:rPr lang="en-US" altLang="ko-KR" dirty="0"/>
              <a:t>, </a:t>
            </a:r>
            <a:r>
              <a:rPr lang="ko-KR" altLang="en-US" dirty="0"/>
              <a:t>시리얼 모니터 확인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77" b="56115"/>
          <a:stretch/>
        </p:blipFill>
        <p:spPr>
          <a:xfrm>
            <a:off x="2008806" y="1174695"/>
            <a:ext cx="8182779" cy="5136728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543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152650" y="365127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디지털 입력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967958" y="988044"/>
            <a:ext cx="7042693" cy="3237447"/>
            <a:chOff x="1129207" y="2592712"/>
            <a:chExt cx="7042693" cy="323744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9207" y="2592712"/>
              <a:ext cx="7042693" cy="3237447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696433" y="3267551"/>
              <a:ext cx="3025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7</a:t>
              </a:r>
              <a:endParaRPr lang="ko-KR" altLang="en-US" sz="2800" b="1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7A5A19C-5FB8-824C-AC41-DBE7A5E58E80}"/>
              </a:ext>
            </a:extLst>
          </p:cNvPr>
          <p:cNvSpPr txBox="1"/>
          <p:nvPr/>
        </p:nvSpPr>
        <p:spPr>
          <a:xfrm>
            <a:off x="7285744" y="2552278"/>
            <a:ext cx="3316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rgbClr val="0000FF"/>
                </a:solidFill>
              </a:rPr>
              <a:t>회로의 전압을 읽어 냄</a:t>
            </a:r>
            <a:endParaRPr kumimoji="1" lang="en-US" altLang="ko-KR" b="1" dirty="0">
              <a:solidFill>
                <a:srgbClr val="0000FF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 flipV="1">
            <a:off x="8002925" y="2289485"/>
            <a:ext cx="89647" cy="31074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93DCA0AF-C89A-D64E-818B-527B301A25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3" b="1484"/>
          <a:stretch/>
        </p:blipFill>
        <p:spPr>
          <a:xfrm>
            <a:off x="4429207" y="2896006"/>
            <a:ext cx="2653297" cy="390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21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7A5A19C-5FB8-824C-AC41-DBE7A5E58E80}"/>
              </a:ext>
            </a:extLst>
          </p:cNvPr>
          <p:cNvSpPr txBox="1"/>
          <p:nvPr/>
        </p:nvSpPr>
        <p:spPr>
          <a:xfrm>
            <a:off x="6290154" y="681402"/>
            <a:ext cx="3749196" cy="286232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버튼 </a:t>
            </a:r>
            <a:r>
              <a:rPr kumimoji="1" lang="en-US" altLang="ko-KR" dirty="0"/>
              <a:t>OFF :</a:t>
            </a:r>
          </a:p>
          <a:p>
            <a:pPr lvl="1"/>
            <a:r>
              <a:rPr kumimoji="1" lang="ko-KR" altLang="en-US" dirty="0"/>
              <a:t> 불규칙한 신호</a:t>
            </a:r>
            <a:r>
              <a:rPr kumimoji="1" lang="en-US" altLang="ko-KR" dirty="0"/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0(LOW), 1(LOW)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ko-KR" altLang="en-US" dirty="0"/>
              <a:t>   </a:t>
            </a:r>
            <a:r>
              <a:rPr kumimoji="1" lang="en-US" altLang="ko-KR" dirty="0">
                <a:solidFill>
                  <a:srgbClr val="FF0000"/>
                </a:solidFill>
              </a:rPr>
              <a:t>0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   </a:t>
            </a:r>
            <a:r>
              <a:rPr kumimoji="1" lang="en-US" altLang="ko-KR" dirty="0">
                <a:solidFill>
                  <a:srgbClr val="FF0000"/>
                </a:solidFill>
              </a:rPr>
              <a:t>0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   </a:t>
            </a:r>
            <a:r>
              <a:rPr kumimoji="1" lang="en-US" altLang="ko-KR" dirty="0">
                <a:solidFill>
                  <a:srgbClr val="FF0000"/>
                </a:solidFill>
              </a:rPr>
              <a:t>1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   </a:t>
            </a:r>
            <a:r>
              <a:rPr kumimoji="1" lang="en-US" altLang="ko-KR" dirty="0">
                <a:solidFill>
                  <a:srgbClr val="FF0000"/>
                </a:solidFill>
              </a:rPr>
              <a:t>0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   </a:t>
            </a:r>
            <a:r>
              <a:rPr kumimoji="1" lang="en-US" altLang="ko-KR" dirty="0">
                <a:solidFill>
                  <a:srgbClr val="FF0000"/>
                </a:solidFill>
              </a:rPr>
              <a:t>1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   </a:t>
            </a:r>
            <a:r>
              <a:rPr kumimoji="1" lang="en-US" altLang="ko-KR" dirty="0">
                <a:solidFill>
                  <a:srgbClr val="FF0000"/>
                </a:solidFill>
              </a:rPr>
              <a:t>1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   </a:t>
            </a:r>
            <a:r>
              <a:rPr kumimoji="1" lang="en-US" altLang="ko-KR" dirty="0">
                <a:solidFill>
                  <a:srgbClr val="FF0000"/>
                </a:solidFill>
              </a:rPr>
              <a:t>0</a:t>
            </a:r>
          </a:p>
          <a:p>
            <a:r>
              <a:rPr kumimoji="1" lang="ko-KR" altLang="en-US" dirty="0">
                <a:solidFill>
                  <a:srgbClr val="FF0000"/>
                </a:solidFill>
              </a:rPr>
              <a:t>    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EAA06D-51A7-2047-A052-5E1468DC686B}"/>
              </a:ext>
            </a:extLst>
          </p:cNvPr>
          <p:cNvSpPr txBox="1"/>
          <p:nvPr/>
        </p:nvSpPr>
        <p:spPr>
          <a:xfrm>
            <a:off x="6290154" y="3657377"/>
            <a:ext cx="3749196" cy="258532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버튼 </a:t>
            </a:r>
            <a:r>
              <a:rPr kumimoji="1" lang="en-US" altLang="ko-KR" dirty="0"/>
              <a:t>ON : 5V(HIGH) 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</a:t>
            </a:r>
          </a:p>
          <a:p>
            <a:r>
              <a:rPr kumimoji="1" lang="en-US" altLang="ko-KR" dirty="0"/>
              <a:t>    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48742" y="6319457"/>
            <a:ext cx="653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* 만약 스위치가 </a:t>
            </a:r>
            <a:r>
              <a:rPr lang="en-US" altLang="ko-KR" dirty="0"/>
              <a:t>GND</a:t>
            </a:r>
            <a:r>
              <a:rPr lang="ko-KR" altLang="en-US" dirty="0"/>
              <a:t>에 연결하면 버튼을 누른 경우 </a:t>
            </a:r>
            <a:r>
              <a:rPr lang="en-US" altLang="ko-KR" dirty="0"/>
              <a:t>0(LOW) </a:t>
            </a:r>
            <a:r>
              <a:rPr lang="ko-KR" altLang="en-US" dirty="0"/>
              <a:t>읽음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8447" y="219737"/>
            <a:ext cx="4750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시리얼 모니터로 입력 상태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DCA0AF-C89A-D64E-818B-527B301A25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3" b="1484"/>
          <a:stretch/>
        </p:blipFill>
        <p:spPr>
          <a:xfrm>
            <a:off x="2148741" y="856029"/>
            <a:ext cx="3496646" cy="514594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668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 txBox="1">
            <a:spLocks/>
          </p:cNvSpPr>
          <p:nvPr/>
        </p:nvSpPr>
        <p:spPr>
          <a:xfrm>
            <a:off x="541107" y="1245962"/>
            <a:ext cx="10505700" cy="20832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ko-KR" altLang="en-US" dirty="0"/>
              <a:t>불완전한 회로 연결</a:t>
            </a:r>
            <a:r>
              <a:rPr lang="en-US" altLang="ko-KR" dirty="0"/>
              <a:t>, </a:t>
            </a:r>
            <a:r>
              <a:rPr lang="ko-KR" altLang="en-US" dirty="0"/>
              <a:t>주변의 자기장 등의 영향으로 불규칙한 신호</a:t>
            </a:r>
            <a:r>
              <a:rPr lang="en-US" altLang="ko-KR" dirty="0"/>
              <a:t>(</a:t>
            </a:r>
            <a:r>
              <a:rPr lang="ko-KR" altLang="en-US" dirty="0" err="1"/>
              <a:t>노이즈</a:t>
            </a:r>
            <a:r>
              <a:rPr lang="en-US" altLang="ko-KR" dirty="0"/>
              <a:t>) </a:t>
            </a:r>
            <a:r>
              <a:rPr lang="ko-KR" altLang="en-US" dirty="0"/>
              <a:t>발생 </a:t>
            </a:r>
            <a:endParaRPr lang="en-US" altLang="ko-KR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381965" y="355250"/>
            <a:ext cx="11570470" cy="8988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플로팅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(floating)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현상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520862" y="2144861"/>
            <a:ext cx="10682726" cy="1318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/>
              <a:t>디지털 입력</a:t>
            </a:r>
            <a:r>
              <a:rPr lang="en-US" altLang="ko-KR" dirty="0"/>
              <a:t>(</a:t>
            </a:r>
            <a:r>
              <a:rPr lang="en-US" altLang="ko-KR" dirty="0" err="1"/>
              <a:t>digitalRead</a:t>
            </a:r>
            <a:r>
              <a:rPr lang="en-US" altLang="ko-KR" dirty="0"/>
              <a:t>) </a:t>
            </a:r>
            <a:r>
              <a:rPr lang="ko-KR" altLang="en-US" dirty="0"/>
              <a:t>값은</a:t>
            </a:r>
            <a:r>
              <a:rPr lang="en-US" altLang="ko-KR" dirty="0"/>
              <a:t>? </a:t>
            </a:r>
          </a:p>
          <a:p>
            <a:pPr lvl="2"/>
            <a:r>
              <a:rPr lang="ko-KR" altLang="en-US" dirty="0"/>
              <a:t>스위치 </a:t>
            </a:r>
            <a:r>
              <a:rPr lang="en-US" altLang="ko-KR" dirty="0"/>
              <a:t>OFF  : </a:t>
            </a:r>
            <a:r>
              <a:rPr lang="ko-KR" altLang="en-US" dirty="0"/>
              <a:t> 불규칙한 값</a:t>
            </a:r>
            <a:r>
              <a:rPr lang="en-US" altLang="ko-KR" dirty="0"/>
              <a:t>(HIGH, LOW) </a:t>
            </a:r>
            <a:r>
              <a:rPr lang="ko-KR" altLang="en-US" dirty="0"/>
              <a:t>읽음 </a:t>
            </a:r>
            <a:r>
              <a:rPr lang="en-US" altLang="ko-KR" dirty="0"/>
              <a:t>(</a:t>
            </a:r>
            <a:r>
              <a:rPr lang="ko-KR" altLang="en-US" dirty="0">
                <a:solidFill>
                  <a:srgbClr val="FF0000"/>
                </a:solidFill>
              </a:rPr>
              <a:t>불완전한 회로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스위치 </a:t>
            </a:r>
            <a:r>
              <a:rPr lang="en-US" altLang="ko-KR" dirty="0"/>
              <a:t>ON    :  HIGH(+5V) </a:t>
            </a:r>
            <a:r>
              <a:rPr lang="ko-KR" altLang="en-US" dirty="0"/>
              <a:t>읽음</a:t>
            </a:r>
            <a:endParaRPr lang="en-US" altLang="ko-KR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92" y="3213419"/>
            <a:ext cx="3658487" cy="353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51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 txBox="1">
            <a:spLocks/>
          </p:cNvSpPr>
          <p:nvPr/>
        </p:nvSpPr>
        <p:spPr>
          <a:xfrm>
            <a:off x="347242" y="433324"/>
            <a:ext cx="10758124" cy="1318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 err="1"/>
              <a:t>플로팅</a:t>
            </a:r>
            <a:r>
              <a:rPr lang="ko-KR" altLang="en-US" dirty="0"/>
              <a:t> 현상 해결 </a:t>
            </a:r>
            <a:endParaRPr lang="en-US" altLang="ko-KR" dirty="0"/>
          </a:p>
          <a:p>
            <a:pPr lvl="2"/>
            <a:r>
              <a:rPr lang="ko-KR" altLang="en-US" b="1" dirty="0">
                <a:solidFill>
                  <a:srgbClr val="FF0000"/>
                </a:solidFill>
              </a:rPr>
              <a:t>그러나 이 방법은 스위치 </a:t>
            </a:r>
            <a:r>
              <a:rPr lang="en-US" altLang="ko-KR" b="1" dirty="0">
                <a:solidFill>
                  <a:srgbClr val="FF0000"/>
                </a:solidFill>
              </a:rPr>
              <a:t>ON </a:t>
            </a:r>
            <a:r>
              <a:rPr lang="ko-KR" altLang="en-US" b="1" dirty="0" err="1">
                <a:solidFill>
                  <a:srgbClr val="FF0000"/>
                </a:solidFill>
              </a:rPr>
              <a:t>일때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숏트</a:t>
            </a:r>
            <a:r>
              <a:rPr lang="ko-KR" altLang="en-US" b="1" dirty="0">
                <a:solidFill>
                  <a:srgbClr val="FF0000"/>
                </a:solidFill>
              </a:rPr>
              <a:t> 발생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주의</a:t>
            </a:r>
            <a:r>
              <a:rPr lang="en-US" altLang="ko-KR" b="1" dirty="0">
                <a:solidFill>
                  <a:srgbClr val="FF0000"/>
                </a:solidFill>
              </a:rPr>
              <a:t>!!!, </a:t>
            </a:r>
            <a:r>
              <a:rPr lang="ko-KR" altLang="en-US" b="1" dirty="0">
                <a:solidFill>
                  <a:srgbClr val="FF0000"/>
                </a:solidFill>
              </a:rPr>
              <a:t>절대 연결하면 안됨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</a:p>
          <a:p>
            <a:pPr lvl="2"/>
            <a:r>
              <a:rPr lang="ko-KR" altLang="en-US" dirty="0"/>
              <a:t>쇼트 방지를 위해 저항</a:t>
            </a:r>
            <a:r>
              <a:rPr lang="en-US" altLang="ko-KR" dirty="0"/>
              <a:t>(</a:t>
            </a:r>
            <a:r>
              <a:rPr lang="ko-KR" altLang="en-US" dirty="0"/>
              <a:t>풀다운</a:t>
            </a:r>
            <a:r>
              <a:rPr lang="en-US" altLang="ko-KR" dirty="0"/>
              <a:t>, </a:t>
            </a:r>
            <a:r>
              <a:rPr lang="ko-KR" altLang="en-US" dirty="0" err="1"/>
              <a:t>풀업</a:t>
            </a:r>
            <a:r>
              <a:rPr lang="en-US" altLang="ko-KR" dirty="0"/>
              <a:t>, INPUT_PULLUP)</a:t>
            </a:r>
            <a:r>
              <a:rPr lang="ko-KR" altLang="en-US" dirty="0"/>
              <a:t>이 필요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848" y="2169024"/>
            <a:ext cx="5054506" cy="3769749"/>
          </a:xfrm>
          <a:prstGeom prst="rect">
            <a:avLst/>
          </a:prstGeom>
        </p:spPr>
      </p:pic>
      <p:sp>
        <p:nvSpPr>
          <p:cNvPr id="6" name="폭발 1 5"/>
          <p:cNvSpPr/>
          <p:nvPr/>
        </p:nvSpPr>
        <p:spPr>
          <a:xfrm>
            <a:off x="2166261" y="2677982"/>
            <a:ext cx="2408276" cy="2215656"/>
          </a:xfrm>
          <a:prstGeom prst="irregularSeal1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rgbClr val="C00000"/>
                </a:solidFill>
              </a:rPr>
              <a:t>위험</a:t>
            </a:r>
            <a:r>
              <a:rPr lang="ko-KR" altLang="en-US" dirty="0"/>
              <a:t>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134140" y="4261165"/>
            <a:ext cx="45910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스위치를 눌렀을 때 전류는 대부분 저항이 없는 </a:t>
            </a:r>
            <a:r>
              <a:rPr lang="ko-KR" altLang="en-US" b="1" dirty="0">
                <a:solidFill>
                  <a:srgbClr val="0000FF"/>
                </a:solidFill>
              </a:rPr>
              <a:t>접지방향</a:t>
            </a:r>
            <a:r>
              <a:rPr lang="en-US" altLang="ko-KR" b="1" dirty="0">
                <a:solidFill>
                  <a:srgbClr val="0000FF"/>
                </a:solidFill>
              </a:rPr>
              <a:t>(GND)</a:t>
            </a:r>
            <a:r>
              <a:rPr lang="ko-KR" altLang="en-US" dirty="0"/>
              <a:t>으로 흘러버린다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전류의 양도 매우 커서</a:t>
            </a:r>
            <a:r>
              <a:rPr lang="en-US" altLang="ko-KR" dirty="0"/>
              <a:t>(V=IR)</a:t>
            </a:r>
            <a:r>
              <a:rPr lang="ko-KR" altLang="en-US" dirty="0"/>
              <a:t> 회로가 버틸 수 없게 되며 손상될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AE57A37-4887-427A-8554-84E3B78416B5}"/>
              </a:ext>
            </a:extLst>
          </p:cNvPr>
          <p:cNvGrpSpPr/>
          <p:nvPr/>
        </p:nvGrpSpPr>
        <p:grpSpPr>
          <a:xfrm>
            <a:off x="7629371" y="2231359"/>
            <a:ext cx="3148558" cy="1582378"/>
            <a:chOff x="7554419" y="1846622"/>
            <a:chExt cx="4153863" cy="1967116"/>
          </a:xfrm>
        </p:grpSpPr>
        <p:pic>
          <p:nvPicPr>
            <p:cNvPr id="7" name="그림 6" descr="개체, 시계, 측정기이(가) 표시된 사진&#10;&#10;자동 생성된 설명">
              <a:extLst>
                <a:ext uri="{FF2B5EF4-FFF2-40B4-BE49-F238E27FC236}">
                  <a16:creationId xmlns:a16="http://schemas.microsoft.com/office/drawing/2014/main" id="{049F0D8D-E9B2-425D-A857-75153CCFFC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94" b="5982"/>
            <a:stretch/>
          </p:blipFill>
          <p:spPr>
            <a:xfrm rot="5400000">
              <a:off x="10082659" y="2188114"/>
              <a:ext cx="1967116" cy="1284131"/>
            </a:xfrm>
            <a:prstGeom prst="rect">
              <a:avLst/>
            </a:prstGeom>
          </p:spPr>
        </p:pic>
        <p:pic>
          <p:nvPicPr>
            <p:cNvPr id="9" name="그림 8" descr="개체, 시계, 측정기이(가) 표시된 사진&#10;&#10;자동 생성된 설명">
              <a:extLst>
                <a:ext uri="{FF2B5EF4-FFF2-40B4-BE49-F238E27FC236}">
                  <a16:creationId xmlns:a16="http://schemas.microsoft.com/office/drawing/2014/main" id="{DE08641E-7F61-4C24-BBEC-1059AF60B9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57" b="3941"/>
            <a:stretch/>
          </p:blipFill>
          <p:spPr>
            <a:xfrm>
              <a:off x="7554419" y="2347244"/>
              <a:ext cx="2427781" cy="13181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4420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플로팅</a:t>
            </a:r>
            <a:r>
              <a:rPr lang="ko-KR" altLang="en-US" dirty="0"/>
              <a:t> 현상 해결방안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1331" y="1064871"/>
            <a:ext cx="11173427" cy="5393802"/>
          </a:xfrm>
        </p:spPr>
        <p:txBody>
          <a:bodyPr/>
          <a:lstStyle/>
          <a:p>
            <a:r>
              <a:rPr lang="ko-KR" altLang="en-US" dirty="0"/>
              <a:t>풀다운</a:t>
            </a:r>
            <a:r>
              <a:rPr lang="en-US" altLang="ko-KR" dirty="0"/>
              <a:t>(PULL DOWN)</a:t>
            </a:r>
            <a:r>
              <a:rPr lang="ko-KR" altLang="en-US" dirty="0"/>
              <a:t> 저항</a:t>
            </a:r>
            <a:endParaRPr lang="en-US" altLang="ko-KR" dirty="0"/>
          </a:p>
          <a:p>
            <a:pPr lvl="1"/>
            <a:r>
              <a:rPr lang="en-US" altLang="ko-KR" dirty="0"/>
              <a:t>GND</a:t>
            </a:r>
            <a:r>
              <a:rPr lang="ko-KR" altLang="en-US" dirty="0"/>
              <a:t>에 저항 연결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 err="1"/>
              <a:t>풀업</a:t>
            </a:r>
            <a:r>
              <a:rPr lang="en-US" altLang="ko-KR" dirty="0"/>
              <a:t>(PULL UP)</a:t>
            </a:r>
            <a:r>
              <a:rPr lang="ko-KR" altLang="en-US" dirty="0"/>
              <a:t> 저항</a:t>
            </a:r>
            <a:endParaRPr lang="en-US" altLang="ko-KR" dirty="0"/>
          </a:p>
          <a:p>
            <a:pPr lvl="1"/>
            <a:r>
              <a:rPr lang="en-US" altLang="ko-KR" dirty="0"/>
              <a:t>VCC</a:t>
            </a:r>
            <a:r>
              <a:rPr lang="ko-KR" altLang="en-US" dirty="0"/>
              <a:t>에 저항 연결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내부 </a:t>
            </a:r>
            <a:r>
              <a:rPr lang="ko-KR" altLang="en-US" dirty="0" err="1"/>
              <a:t>풀업</a:t>
            </a:r>
            <a:r>
              <a:rPr lang="en-US" altLang="ko-KR" dirty="0"/>
              <a:t>(INPUT_PULLUP)</a:t>
            </a:r>
            <a:r>
              <a:rPr lang="ko-KR" altLang="en-US" dirty="0"/>
              <a:t> 저항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205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966" y="123080"/>
            <a:ext cx="11285166" cy="849194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47219" y="1052665"/>
            <a:ext cx="11112660" cy="525331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Thinker Cad </a:t>
            </a:r>
            <a:r>
              <a:rPr lang="ko-KR" altLang="en-US" dirty="0"/>
              <a:t>사용법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스위치의 이해</a:t>
            </a:r>
            <a:endParaRPr lang="en-US" altLang="ko-KR" dirty="0"/>
          </a:p>
          <a:p>
            <a:r>
              <a:rPr lang="ko-KR" altLang="en-US" dirty="0"/>
              <a:t>디지털 입력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 err="1"/>
              <a:t>pinMode</a:t>
            </a:r>
            <a:r>
              <a:rPr lang="en-US" altLang="ko-KR" dirty="0"/>
              <a:t>(x, INPUT), </a:t>
            </a:r>
            <a:r>
              <a:rPr lang="en-US" altLang="ko-KR" dirty="0" err="1"/>
              <a:t>digitalRead</a:t>
            </a:r>
            <a:r>
              <a:rPr lang="en-US" altLang="ko-KR" dirty="0"/>
              <a:t>() </a:t>
            </a:r>
            <a:r>
              <a:rPr lang="ko-KR" altLang="en-US" dirty="0"/>
              <a:t>함수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플로팅</a:t>
            </a:r>
            <a:r>
              <a:rPr lang="en-US" altLang="ko-KR" dirty="0"/>
              <a:t>(floating) </a:t>
            </a:r>
            <a:r>
              <a:rPr lang="ko-KR" altLang="en-US" dirty="0"/>
              <a:t>현상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시리얼 모니터로 </a:t>
            </a:r>
            <a:r>
              <a:rPr lang="ko-KR" altLang="en-US" dirty="0" err="1"/>
              <a:t>플로팅</a:t>
            </a:r>
            <a:r>
              <a:rPr lang="ko-KR" altLang="en-US" dirty="0"/>
              <a:t> 현상 확인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플로팅</a:t>
            </a:r>
            <a:r>
              <a:rPr lang="en-US" altLang="ko-KR" dirty="0"/>
              <a:t>(floating) </a:t>
            </a:r>
            <a:r>
              <a:rPr lang="ko-KR" altLang="en-US" dirty="0"/>
              <a:t>해결 방안</a:t>
            </a:r>
            <a:endParaRPr lang="en-US" altLang="ko-KR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풀다운</a:t>
            </a:r>
            <a:r>
              <a:rPr lang="en-US" altLang="ko-KR" dirty="0"/>
              <a:t>(PULL DOWN) </a:t>
            </a:r>
            <a:r>
              <a:rPr lang="ko-KR" altLang="en-US" dirty="0"/>
              <a:t>저항</a:t>
            </a:r>
            <a:endParaRPr lang="en-US" altLang="ko-KR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ko-KR" altLang="en-US" dirty="0" err="1"/>
              <a:t>풀업</a:t>
            </a:r>
            <a:r>
              <a:rPr lang="en-US" altLang="ko-KR" dirty="0"/>
              <a:t>(PULL UP) </a:t>
            </a:r>
            <a:r>
              <a:rPr lang="ko-KR" altLang="en-US" dirty="0"/>
              <a:t>저항</a:t>
            </a:r>
            <a:endParaRPr lang="en-US" altLang="ko-KR" dirty="0"/>
          </a:p>
          <a:p>
            <a:pPr lvl="1">
              <a:lnSpc>
                <a:spcPct val="160000"/>
              </a:lnSpc>
              <a:spcBef>
                <a:spcPts val="0"/>
              </a:spcBef>
            </a:pPr>
            <a:r>
              <a:rPr lang="ko-KR" altLang="en-US" dirty="0"/>
              <a:t>내부 </a:t>
            </a:r>
            <a:r>
              <a:rPr lang="ko-KR" altLang="en-US" dirty="0" err="1"/>
              <a:t>풀업</a:t>
            </a:r>
            <a:r>
              <a:rPr lang="en-US" altLang="ko-KR" dirty="0"/>
              <a:t>(INPUT_PULLUP)</a:t>
            </a:r>
            <a:r>
              <a:rPr lang="ko-KR" altLang="en-US" dirty="0"/>
              <a:t> 저항</a:t>
            </a:r>
            <a:endParaRPr lang="en-US" altLang="ko-KR" dirty="0"/>
          </a:p>
          <a:p>
            <a:pPr>
              <a:lnSpc>
                <a:spcPct val="160000"/>
              </a:lnSpc>
            </a:pPr>
            <a:r>
              <a:rPr lang="ko-KR" altLang="en-US" dirty="0"/>
              <a:t>실습</a:t>
            </a:r>
            <a:endParaRPr lang="en-US" altLang="ko-KR" dirty="0"/>
          </a:p>
          <a:p>
            <a:pPr lvl="1">
              <a:lnSpc>
                <a:spcPct val="160000"/>
              </a:lnSpc>
              <a:spcBef>
                <a:spcPts val="0"/>
              </a:spcBef>
            </a:pPr>
            <a:r>
              <a:rPr lang="en-US" altLang="ko-KR" dirty="0"/>
              <a:t>INPUT_PULLUP</a:t>
            </a:r>
            <a:r>
              <a:rPr lang="ko-KR" altLang="en-US" dirty="0"/>
              <a:t> 저항을 이용한 </a:t>
            </a:r>
            <a:r>
              <a:rPr lang="en-US" altLang="ko-KR" dirty="0"/>
              <a:t>LED</a:t>
            </a:r>
            <a:r>
              <a:rPr lang="ko-KR" altLang="en-US" dirty="0"/>
              <a:t>의</a:t>
            </a:r>
            <a:r>
              <a:rPr lang="en-US" altLang="ko-KR" dirty="0"/>
              <a:t> ON/OFF</a:t>
            </a:r>
            <a:r>
              <a:rPr lang="ko-KR" altLang="en-US" dirty="0"/>
              <a:t> 제작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</a:t>
            </a:fld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F8E44CB4-E51A-4B7E-8EF9-37004245013B}"/>
                  </a:ext>
                </a:extLst>
              </p14:cNvPr>
              <p14:cNvContentPartPr/>
              <p14:nvPr/>
            </p14:nvContentPartPr>
            <p14:xfrm>
              <a:off x="3428253" y="3355065"/>
              <a:ext cx="359280" cy="13932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F8E44CB4-E51A-4B7E-8EF9-37004245013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19613" y="3346425"/>
                <a:ext cx="376920" cy="15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8369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5666" y="288326"/>
            <a:ext cx="10486663" cy="898898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풀다운</a:t>
            </a:r>
            <a:r>
              <a:rPr lang="en-US" altLang="ko-KR" dirty="0">
                <a:latin typeface="+mn-ea"/>
                <a:ea typeface="+mn-ea"/>
              </a:rPr>
              <a:t>(PULL DOWN)</a:t>
            </a:r>
            <a:r>
              <a:rPr lang="ko-KR" altLang="en-US" dirty="0">
                <a:latin typeface="+mn-ea"/>
                <a:ea typeface="+mn-ea"/>
              </a:rPr>
              <a:t> 저항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152726" y="1308845"/>
            <a:ext cx="10295808" cy="14109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플로팅</a:t>
            </a:r>
            <a:r>
              <a:rPr lang="ko-KR" altLang="en-US" dirty="0"/>
              <a:t> 상태의 값을 </a:t>
            </a:r>
            <a:r>
              <a:rPr lang="en-US" altLang="ko-KR" dirty="0"/>
              <a:t>(0</a:t>
            </a:r>
            <a:r>
              <a:rPr lang="ko-KR" altLang="en-US" dirty="0"/>
              <a:t>으로</a:t>
            </a:r>
            <a:r>
              <a:rPr lang="en-US" altLang="ko-KR" dirty="0"/>
              <a:t>) </a:t>
            </a:r>
            <a:r>
              <a:rPr lang="ko-KR" altLang="en-US" dirty="0" err="1"/>
              <a:t>다운시킨다는</a:t>
            </a:r>
            <a:r>
              <a:rPr lang="ko-KR" altLang="en-US" dirty="0"/>
              <a:t> 의미</a:t>
            </a:r>
            <a:endParaRPr lang="en-US" altLang="ko-KR" dirty="0"/>
          </a:p>
          <a:p>
            <a:r>
              <a:rPr lang="ko-KR" altLang="en-US" dirty="0"/>
              <a:t>저항을 </a:t>
            </a:r>
            <a:r>
              <a:rPr lang="en-US" altLang="ko-KR" dirty="0"/>
              <a:t>GND </a:t>
            </a:r>
            <a:r>
              <a:rPr lang="ko-KR" altLang="en-US" dirty="0"/>
              <a:t>쪽에 연결하여 </a:t>
            </a:r>
            <a:r>
              <a:rPr lang="ko-KR" altLang="en-US" dirty="0" err="1"/>
              <a:t>플로팅</a:t>
            </a:r>
            <a:r>
              <a:rPr lang="ko-KR" altLang="en-US" dirty="0"/>
              <a:t> 해결</a:t>
            </a:r>
            <a:endParaRPr lang="en-US" altLang="ko-KR" dirty="0"/>
          </a:p>
          <a:p>
            <a:r>
              <a:rPr lang="ko-KR" altLang="en-US" dirty="0"/>
              <a:t>스위치 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</a:rPr>
              <a:t>OFF</a:t>
            </a:r>
            <a:r>
              <a:rPr lang="en-US" altLang="ko-KR" dirty="0"/>
              <a:t> : 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</a:rPr>
              <a:t>0V</a:t>
            </a:r>
            <a:r>
              <a:rPr lang="en-US" altLang="ko-KR" dirty="0"/>
              <a:t>, </a:t>
            </a:r>
            <a:r>
              <a:rPr lang="ko-KR" altLang="en-US" dirty="0"/>
              <a:t>스위치 </a:t>
            </a:r>
            <a:r>
              <a:rPr lang="en-US" altLang="ko-KR" b="1" dirty="0">
                <a:solidFill>
                  <a:srgbClr val="FF0000"/>
                </a:solidFill>
              </a:rPr>
              <a:t>ON</a:t>
            </a:r>
            <a:r>
              <a:rPr lang="en-US" altLang="ko-KR" dirty="0"/>
              <a:t> : </a:t>
            </a:r>
            <a:r>
              <a:rPr lang="en-US" altLang="ko-KR" b="1" dirty="0">
                <a:solidFill>
                  <a:srgbClr val="FF0000"/>
                </a:solidFill>
              </a:rPr>
              <a:t>5V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87910" y="5518075"/>
            <a:ext cx="201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스위치 </a:t>
            </a:r>
            <a:r>
              <a:rPr lang="en-US" altLang="ko-KR" dirty="0"/>
              <a:t>OFF : </a:t>
            </a:r>
            <a:r>
              <a:rPr lang="en-US" altLang="ko-KR" b="1" dirty="0">
                <a:solidFill>
                  <a:srgbClr val="0000FF"/>
                </a:solidFill>
              </a:rPr>
              <a:t>0V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180162" y="5518075"/>
            <a:ext cx="201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스위치 </a:t>
            </a:r>
            <a:r>
              <a:rPr lang="en-US" altLang="ko-KR" dirty="0"/>
              <a:t>ON : </a:t>
            </a:r>
            <a:r>
              <a:rPr lang="en-US" altLang="ko-KR" b="1" dirty="0">
                <a:solidFill>
                  <a:srgbClr val="0000FF"/>
                </a:solidFill>
              </a:rPr>
              <a:t>5V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506" y="2755416"/>
            <a:ext cx="3856959" cy="2734276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727" y="2755416"/>
            <a:ext cx="3796638" cy="2734276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4477152" y="5958637"/>
            <a:ext cx="4533499" cy="584775"/>
          </a:xfrm>
          <a:prstGeom prst="rect">
            <a:avLst/>
          </a:prstGeom>
          <a:solidFill>
            <a:srgbClr val="FFFFAB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353A3D"/>
                </a:solidFill>
                <a:latin typeface="+mj-ea"/>
                <a:ea typeface="+mj-ea"/>
              </a:rPr>
              <a:t>모든 전류는 저항이 없는 쪽으로 흐르는 경향이 있음</a:t>
            </a:r>
            <a:endParaRPr lang="ko-KR" altLang="en-US" sz="1600" dirty="0">
              <a:solidFill>
                <a:srgbClr val="8F8E8E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81894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7557" y="111753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/>
              <a:t>PULL</a:t>
            </a:r>
            <a:r>
              <a:rPr lang="ko-KR" altLang="en-US" sz="2800" dirty="0"/>
              <a:t> </a:t>
            </a:r>
            <a:r>
              <a:rPr lang="en-US" altLang="ko-KR" sz="2800" dirty="0"/>
              <a:t>DOWN</a:t>
            </a:r>
            <a:endParaRPr lang="ko-KR" altLang="en-US" sz="28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72" y="1660793"/>
            <a:ext cx="6865980" cy="40959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297" y="722807"/>
            <a:ext cx="4892761" cy="50338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83000" y="5761421"/>
            <a:ext cx="238238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</a:rPr>
              <a:t>저항은 </a:t>
            </a:r>
            <a:r>
              <a:rPr lang="en-US" altLang="ko-KR" dirty="0">
                <a:latin typeface="+mn-ea"/>
              </a:rPr>
              <a:t>10K</a:t>
            </a:r>
            <a:r>
              <a:rPr lang="el-GR" altLang="ko-KR" dirty="0">
                <a:latin typeface="+mn-ea"/>
              </a:rPr>
              <a:t>Ω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을 사용</a:t>
            </a:r>
          </a:p>
        </p:txBody>
      </p:sp>
    </p:spTree>
    <p:extLst>
      <p:ext uri="{BB962C8B-B14F-4D97-AF65-F5344CB8AC3E}">
        <p14:creationId xmlns:p14="http://schemas.microsoft.com/office/powerpoint/2010/main" val="1269335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926753"/>
            <a:ext cx="5276850" cy="55245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7973" y="105008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스케치 프로그래밍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083956" y="4735629"/>
            <a:ext cx="4133088" cy="1530417"/>
          </a:xfrm>
          <a:prstGeom prst="rect">
            <a:avLst/>
          </a:prstGeom>
          <a:noFill/>
          <a:ln w="28575">
            <a:solidFill>
              <a:srgbClr val="F8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280807" y="5354188"/>
            <a:ext cx="252922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  <a:latin typeface="+mj-ea"/>
                <a:ea typeface="+mj-ea"/>
              </a:rPr>
              <a:t>내부 </a:t>
            </a:r>
            <a:r>
              <a:rPr lang="en-US" altLang="ko-KR" sz="2000" b="1" dirty="0">
                <a:solidFill>
                  <a:srgbClr val="FF0000"/>
                </a:solidFill>
                <a:latin typeface="+mj-ea"/>
                <a:ea typeface="+mj-ea"/>
              </a:rPr>
              <a:t>led</a:t>
            </a:r>
            <a:r>
              <a:rPr lang="ko-KR" altLang="en-US" sz="2000" b="1" dirty="0">
                <a:solidFill>
                  <a:srgbClr val="FF0000"/>
                </a:solidFill>
                <a:latin typeface="+mj-ea"/>
                <a:ea typeface="+mj-ea"/>
              </a:rPr>
              <a:t>로</a:t>
            </a:r>
            <a:r>
              <a:rPr lang="en-US" altLang="ko-KR" sz="2000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ko-KR" altLang="en-US" sz="2000" b="1" dirty="0">
                <a:solidFill>
                  <a:srgbClr val="FF0000"/>
                </a:solidFill>
                <a:latin typeface="+mj-ea"/>
                <a:ea typeface="+mj-ea"/>
              </a:rPr>
              <a:t>확인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083957" y="2372567"/>
            <a:ext cx="3434991" cy="524637"/>
          </a:xfrm>
          <a:prstGeom prst="rect">
            <a:avLst/>
          </a:prstGeom>
          <a:noFill/>
          <a:ln w="28575">
            <a:solidFill>
              <a:srgbClr val="F8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905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942" y="146989"/>
            <a:ext cx="11718218" cy="898898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+mn-ea"/>
                <a:ea typeface="+mn-ea"/>
              </a:rPr>
              <a:t>풀업</a:t>
            </a:r>
            <a:r>
              <a:rPr lang="en-US" altLang="ko-KR" dirty="0">
                <a:latin typeface="+mn-ea"/>
                <a:ea typeface="+mn-ea"/>
              </a:rPr>
              <a:t>(PULL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UP)</a:t>
            </a:r>
            <a:r>
              <a:rPr lang="ko-KR" altLang="en-US" dirty="0">
                <a:latin typeface="+mn-ea"/>
                <a:ea typeface="+mn-ea"/>
              </a:rPr>
              <a:t> 저항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983849" y="1138406"/>
            <a:ext cx="10613594" cy="13334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플로팅</a:t>
            </a:r>
            <a:r>
              <a:rPr lang="ko-KR" altLang="en-US" dirty="0"/>
              <a:t> 상태의 값을 </a:t>
            </a:r>
            <a:r>
              <a:rPr lang="en-US" altLang="ko-KR" dirty="0"/>
              <a:t>(1</a:t>
            </a:r>
            <a:r>
              <a:rPr lang="ko-KR" altLang="en-US" dirty="0"/>
              <a:t>로</a:t>
            </a:r>
            <a:r>
              <a:rPr lang="en-US" altLang="ko-KR" dirty="0"/>
              <a:t>) </a:t>
            </a:r>
            <a:r>
              <a:rPr lang="ko-KR" altLang="en-US" dirty="0"/>
              <a:t>끌어올린다는 의미</a:t>
            </a:r>
            <a:endParaRPr lang="en-US" altLang="ko-KR" dirty="0"/>
          </a:p>
          <a:p>
            <a:r>
              <a:rPr lang="ko-KR" altLang="en-US" dirty="0"/>
              <a:t>저항을 </a:t>
            </a:r>
            <a:r>
              <a:rPr lang="en-US" altLang="ko-KR" dirty="0"/>
              <a:t>5V </a:t>
            </a:r>
            <a:r>
              <a:rPr lang="ko-KR" altLang="en-US" dirty="0"/>
              <a:t>쪽에 연결하여 </a:t>
            </a:r>
            <a:r>
              <a:rPr lang="ko-KR" altLang="en-US" dirty="0" err="1"/>
              <a:t>플로팅</a:t>
            </a:r>
            <a:r>
              <a:rPr lang="ko-KR" altLang="en-US" dirty="0"/>
              <a:t> 해결 </a:t>
            </a:r>
            <a:r>
              <a:rPr lang="en-US" altLang="ko-KR" dirty="0"/>
              <a:t>: </a:t>
            </a:r>
            <a:r>
              <a:rPr lang="ko-KR" altLang="en-US" dirty="0" err="1"/>
              <a:t>풀다운과</a:t>
            </a:r>
            <a:r>
              <a:rPr lang="ko-KR" altLang="en-US" dirty="0"/>
              <a:t> 반대</a:t>
            </a:r>
            <a:endParaRPr lang="en-US" altLang="ko-KR" dirty="0"/>
          </a:p>
          <a:p>
            <a:r>
              <a:rPr lang="ko-KR" altLang="en-US" dirty="0"/>
              <a:t>스위치 </a:t>
            </a:r>
            <a:r>
              <a:rPr lang="en-US" altLang="ko-KR" dirty="0"/>
              <a:t>OFF : 5V, </a:t>
            </a:r>
            <a:r>
              <a:rPr lang="ko-KR" altLang="en-US" dirty="0"/>
              <a:t>스위치 </a:t>
            </a:r>
            <a:r>
              <a:rPr lang="en-US" altLang="ko-KR" dirty="0"/>
              <a:t>ON : 0V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63064" y="5014945"/>
            <a:ext cx="201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스위치 </a:t>
            </a:r>
            <a:r>
              <a:rPr lang="en-US" altLang="ko-KR" dirty="0"/>
              <a:t>OFF : </a:t>
            </a:r>
            <a:r>
              <a:rPr lang="en-US" altLang="ko-KR" b="1" dirty="0">
                <a:solidFill>
                  <a:srgbClr val="0000FF"/>
                </a:solidFill>
              </a:rPr>
              <a:t>5</a:t>
            </a:r>
            <a:r>
              <a:rPr lang="en-US" altLang="ko-KR" dirty="0"/>
              <a:t>V&gt;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680785" y="5014945"/>
            <a:ext cx="201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스위치 </a:t>
            </a:r>
            <a:r>
              <a:rPr lang="en-US" altLang="ko-KR" dirty="0"/>
              <a:t>ON : </a:t>
            </a:r>
            <a:r>
              <a:rPr lang="en-US" altLang="ko-KR" b="1" dirty="0">
                <a:solidFill>
                  <a:srgbClr val="0000FF"/>
                </a:solidFill>
              </a:rPr>
              <a:t>0</a:t>
            </a:r>
            <a:r>
              <a:rPr lang="en-US" altLang="ko-KR" dirty="0"/>
              <a:t>V&gt;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383" y="2461011"/>
            <a:ext cx="4159595" cy="254092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455" y="2471815"/>
            <a:ext cx="3992169" cy="25301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5876085" y="5384277"/>
            <a:ext cx="4533499" cy="1323439"/>
          </a:xfrm>
          <a:prstGeom prst="rect">
            <a:avLst/>
          </a:prstGeom>
          <a:solidFill>
            <a:srgbClr val="FFFFAB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353A3D"/>
                </a:solidFill>
                <a:latin typeface="+mj-ea"/>
                <a:ea typeface="+mj-ea"/>
              </a:rPr>
              <a:t>GND</a:t>
            </a:r>
            <a:r>
              <a:rPr lang="ko-KR" altLang="en-US" sz="1600" b="1" dirty="0">
                <a:solidFill>
                  <a:srgbClr val="353A3D"/>
                </a:solidFill>
                <a:latin typeface="+mj-ea"/>
                <a:ea typeface="+mj-ea"/>
              </a:rPr>
              <a:t>는 모든 전류가 도착하는 전압이 가장 낮은 지점</a:t>
            </a:r>
            <a:endParaRPr lang="en-US" altLang="ko-KR" sz="1600" b="1" dirty="0">
              <a:solidFill>
                <a:srgbClr val="353A3D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353A3D"/>
                </a:solidFill>
                <a:latin typeface="+mj-ea"/>
                <a:ea typeface="+mj-ea"/>
              </a:rPr>
              <a:t>모든 전류는 </a:t>
            </a:r>
            <a:r>
              <a:rPr lang="en-US" altLang="ko-KR" sz="1600" b="1" dirty="0">
                <a:solidFill>
                  <a:srgbClr val="353A3D"/>
                </a:solidFill>
                <a:latin typeface="+mj-ea"/>
                <a:ea typeface="+mj-ea"/>
              </a:rPr>
              <a:t>GND </a:t>
            </a:r>
            <a:r>
              <a:rPr lang="ko-KR" altLang="en-US" sz="1600" b="1" dirty="0">
                <a:solidFill>
                  <a:srgbClr val="353A3D"/>
                </a:solidFill>
                <a:latin typeface="+mj-ea"/>
                <a:ea typeface="+mj-ea"/>
              </a:rPr>
              <a:t>방향으로 흐름</a:t>
            </a:r>
            <a:r>
              <a:rPr lang="en-US" altLang="ko-KR" sz="1600" b="1" dirty="0">
                <a:solidFill>
                  <a:srgbClr val="353A3D"/>
                </a:solidFill>
                <a:latin typeface="+mj-ea"/>
              </a:rPr>
              <a:t> (</a:t>
            </a:r>
            <a:r>
              <a:rPr lang="ko-KR" altLang="en-US" sz="1600" b="1" dirty="0">
                <a:solidFill>
                  <a:srgbClr val="353A3D"/>
                </a:solidFill>
                <a:latin typeface="+mj-ea"/>
              </a:rPr>
              <a:t>전류는 </a:t>
            </a:r>
            <a:r>
              <a:rPr lang="ko-KR" altLang="en-US" sz="1600" b="1" dirty="0" err="1">
                <a:solidFill>
                  <a:srgbClr val="353A3D"/>
                </a:solidFill>
                <a:latin typeface="+mj-ea"/>
              </a:rPr>
              <a:t>높은데서</a:t>
            </a:r>
            <a:r>
              <a:rPr lang="ko-KR" altLang="en-US" sz="1600" b="1" dirty="0">
                <a:solidFill>
                  <a:srgbClr val="353A3D"/>
                </a:solidFill>
                <a:latin typeface="+mj-ea"/>
              </a:rPr>
              <a:t> 낮은 곳으로 흐른다</a:t>
            </a:r>
            <a:r>
              <a:rPr lang="en-US" altLang="ko-KR" sz="1600" b="1" dirty="0">
                <a:solidFill>
                  <a:srgbClr val="353A3D"/>
                </a:solidFill>
                <a:latin typeface="+mj-ea"/>
              </a:rPr>
              <a:t>)</a:t>
            </a:r>
            <a:endParaRPr lang="ko-KR" altLang="en-US" sz="1600" dirty="0">
              <a:solidFill>
                <a:srgbClr val="8F8E8E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353A3D"/>
                </a:solidFill>
                <a:latin typeface="+mj-ea"/>
                <a:ea typeface="+mj-ea"/>
              </a:rPr>
              <a:t>4</a:t>
            </a:r>
            <a:r>
              <a:rPr lang="ko-KR" altLang="en-US" sz="1600" b="1" dirty="0">
                <a:solidFill>
                  <a:srgbClr val="353A3D"/>
                </a:solidFill>
                <a:latin typeface="+mj-ea"/>
                <a:ea typeface="+mj-ea"/>
              </a:rPr>
              <a:t>번 핀에 흐르는 전류가 없기 때문에 </a:t>
            </a:r>
            <a:r>
              <a:rPr lang="en-US" altLang="ko-KR" sz="1600" b="1" dirty="0">
                <a:solidFill>
                  <a:srgbClr val="353A3D"/>
                </a:solidFill>
                <a:latin typeface="+mj-ea"/>
                <a:ea typeface="+mj-ea"/>
              </a:rPr>
              <a:t>0 </a:t>
            </a:r>
            <a:r>
              <a:rPr lang="ko-KR" altLang="en-US" sz="1600" b="1" dirty="0">
                <a:solidFill>
                  <a:srgbClr val="353A3D"/>
                </a:solidFill>
                <a:latin typeface="+mj-ea"/>
                <a:ea typeface="+mj-ea"/>
              </a:rPr>
              <a:t>출력</a:t>
            </a:r>
            <a:endParaRPr lang="ko-KR" altLang="en-US" sz="1600" dirty="0">
              <a:solidFill>
                <a:srgbClr val="8F8E8E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8326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41633" y="122756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/>
              <a:t>PULL</a:t>
            </a:r>
            <a:r>
              <a:rPr lang="ko-KR" altLang="en-US" sz="2800" dirty="0"/>
              <a:t> </a:t>
            </a:r>
            <a:r>
              <a:rPr lang="en-US" altLang="ko-KR" sz="2800" dirty="0"/>
              <a:t>UP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5" name="그림 4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54DF8E6A-3FE1-FF4E-8B7B-F1B01B11D8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1" y="1828800"/>
            <a:ext cx="7300737" cy="387256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355" y="749342"/>
            <a:ext cx="5279604" cy="51222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77972" y="5686893"/>
            <a:ext cx="238238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</a:rPr>
              <a:t>저항은 </a:t>
            </a:r>
            <a:r>
              <a:rPr lang="en-US" altLang="ko-KR" dirty="0">
                <a:latin typeface="+mn-ea"/>
              </a:rPr>
              <a:t>10K</a:t>
            </a:r>
            <a:r>
              <a:rPr lang="el-GR" altLang="ko-KR" dirty="0">
                <a:latin typeface="+mn-ea"/>
              </a:rPr>
              <a:t>Ω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을 사용</a:t>
            </a:r>
          </a:p>
        </p:txBody>
      </p:sp>
    </p:spTree>
    <p:extLst>
      <p:ext uri="{BB962C8B-B14F-4D97-AF65-F5344CB8AC3E}">
        <p14:creationId xmlns:p14="http://schemas.microsoft.com/office/powerpoint/2010/main" val="4067768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390" y="1023939"/>
            <a:ext cx="5219700" cy="551497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52650" y="279907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스케치 프로그래밍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568459" y="4747063"/>
            <a:ext cx="1892274" cy="537207"/>
          </a:xfrm>
          <a:prstGeom prst="rect">
            <a:avLst/>
          </a:prstGeom>
          <a:noFill/>
          <a:ln w="28575">
            <a:solidFill>
              <a:srgbClr val="F8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681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5585" y="179497"/>
            <a:ext cx="9700038" cy="898898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내부 </a:t>
            </a:r>
            <a:r>
              <a:rPr lang="ko-KR" altLang="en-US" dirty="0" err="1">
                <a:latin typeface="+mn-ea"/>
                <a:ea typeface="+mn-ea"/>
              </a:rPr>
              <a:t>풀업</a:t>
            </a:r>
            <a:r>
              <a:rPr lang="en-US" altLang="ko-KR" dirty="0">
                <a:latin typeface="+mn-ea"/>
                <a:ea typeface="+mn-ea"/>
              </a:rPr>
              <a:t>(INPUT_PULLUP)</a:t>
            </a:r>
            <a:r>
              <a:rPr lang="ko-KR" altLang="en-US" dirty="0">
                <a:latin typeface="+mn-ea"/>
                <a:ea typeface="+mn-ea"/>
              </a:rPr>
              <a:t> 저항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215343" y="1263962"/>
            <a:ext cx="10150604" cy="76300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내부</a:t>
            </a:r>
            <a:r>
              <a:rPr lang="ko-KR" altLang="en-US" dirty="0"/>
              <a:t>에 있는 </a:t>
            </a:r>
            <a:r>
              <a:rPr lang="ko-KR" altLang="en-US" dirty="0" err="1"/>
              <a:t>풀업</a:t>
            </a:r>
            <a:r>
              <a:rPr lang="ko-KR" altLang="en-US" dirty="0"/>
              <a:t> 저항을 사용</a:t>
            </a:r>
            <a:endParaRPr lang="en-US" altLang="ko-KR" dirty="0"/>
          </a:p>
          <a:p>
            <a:r>
              <a:rPr lang="ko-KR" altLang="en-US" dirty="0"/>
              <a:t>스위치 </a:t>
            </a:r>
            <a:r>
              <a:rPr lang="en-US" altLang="ko-KR" b="1" dirty="0">
                <a:solidFill>
                  <a:srgbClr val="0000FF"/>
                </a:solidFill>
              </a:rPr>
              <a:t>OFF</a:t>
            </a:r>
            <a:r>
              <a:rPr lang="en-US" altLang="ko-KR" dirty="0"/>
              <a:t> : </a:t>
            </a:r>
            <a:r>
              <a:rPr lang="en-US" altLang="ko-KR" b="1" dirty="0">
                <a:solidFill>
                  <a:srgbClr val="0000FF"/>
                </a:solidFill>
              </a:rPr>
              <a:t>5V</a:t>
            </a:r>
            <a:r>
              <a:rPr lang="en-US" altLang="ko-KR" dirty="0"/>
              <a:t>, </a:t>
            </a:r>
            <a:r>
              <a:rPr lang="ko-KR" altLang="en-US" dirty="0"/>
              <a:t>스위치 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</a:rPr>
              <a:t>ON</a:t>
            </a:r>
            <a:r>
              <a:rPr lang="en-US" altLang="ko-KR" dirty="0"/>
              <a:t> : 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</a:rPr>
              <a:t>0V</a:t>
            </a:r>
            <a:r>
              <a:rPr lang="en-US" altLang="ko-KR" dirty="0"/>
              <a:t>(</a:t>
            </a:r>
            <a:r>
              <a:rPr lang="ko-KR" altLang="en-US" dirty="0" err="1"/>
              <a:t>풀업과</a:t>
            </a:r>
            <a:r>
              <a:rPr lang="ko-KR" altLang="en-US" dirty="0"/>
              <a:t> 동일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9"/>
          <a:stretch/>
        </p:blipFill>
        <p:spPr>
          <a:xfrm>
            <a:off x="3734032" y="2188565"/>
            <a:ext cx="3349197" cy="40687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83229" y="4066822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 INPUT_PULLUP&gt;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27505" y="5977440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GND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71456" y="4118192"/>
            <a:ext cx="468081" cy="24198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72000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ko-KR" altLang="en-US" sz="1100" dirty="0"/>
              <a:t>번 핀</a:t>
            </a:r>
          </a:p>
        </p:txBody>
      </p:sp>
    </p:spTree>
    <p:extLst>
      <p:ext uri="{BB962C8B-B14F-4D97-AF65-F5344CB8AC3E}">
        <p14:creationId xmlns:p14="http://schemas.microsoft.com/office/powerpoint/2010/main" val="588633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814611" y="94310"/>
            <a:ext cx="9567880" cy="45051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ko-KR" altLang="en-US" sz="4400" b="1" dirty="0"/>
              <a:t>실습</a:t>
            </a:r>
            <a:endParaRPr lang="en-US" altLang="ko-KR" sz="4400" b="1" dirty="0"/>
          </a:p>
          <a:p>
            <a:pPr lvl="1">
              <a:lnSpc>
                <a:spcPct val="170000"/>
              </a:lnSpc>
            </a:pPr>
            <a:r>
              <a:rPr lang="ko-KR" altLang="en-US" sz="2600" dirty="0"/>
              <a:t>실제 회로를 구성하여 </a:t>
            </a:r>
            <a:r>
              <a:rPr lang="en-US" altLang="ko-KR" sz="2600" dirty="0">
                <a:solidFill>
                  <a:srgbClr val="FF0000"/>
                </a:solidFill>
              </a:rPr>
              <a:t>INPUT_PULLUP </a:t>
            </a:r>
            <a:r>
              <a:rPr lang="ko-KR" altLang="en-US" sz="2600" dirty="0"/>
              <a:t>푸시 버튼</a:t>
            </a:r>
            <a:r>
              <a:rPr lang="en-US" altLang="ko-KR" sz="2600" dirty="0"/>
              <a:t>(</a:t>
            </a:r>
            <a:r>
              <a:rPr lang="ko-KR" altLang="en-US" sz="2600" dirty="0"/>
              <a:t>내부 </a:t>
            </a:r>
            <a:r>
              <a:rPr lang="ko-KR" altLang="en-US" sz="2600" dirty="0" err="1"/>
              <a:t>풀업</a:t>
            </a:r>
            <a:r>
              <a:rPr lang="ko-KR" altLang="en-US" sz="2600" dirty="0"/>
              <a:t> 저항</a:t>
            </a:r>
            <a:r>
              <a:rPr lang="en-US" altLang="ko-KR" sz="2600" dirty="0"/>
              <a:t>)</a:t>
            </a:r>
            <a:r>
              <a:rPr lang="ko-KR" altLang="en-US" sz="2600" dirty="0"/>
              <a:t> </a:t>
            </a:r>
            <a:r>
              <a:rPr lang="en-US" altLang="ko-KR" sz="2600" dirty="0"/>
              <a:t>ON/OFF</a:t>
            </a:r>
            <a:r>
              <a:rPr lang="ko-KR" altLang="en-US" sz="2600" dirty="0"/>
              <a:t>에 따라 </a:t>
            </a:r>
            <a:r>
              <a:rPr lang="ko-KR" altLang="en-US" sz="2600" dirty="0" err="1"/>
              <a:t>아두이노</a:t>
            </a:r>
            <a:r>
              <a:rPr lang="ko-KR" altLang="en-US" sz="2600" dirty="0"/>
              <a:t> 내부 </a:t>
            </a:r>
            <a:r>
              <a:rPr lang="en-US" altLang="ko-KR" sz="2600" dirty="0"/>
              <a:t>LED(13</a:t>
            </a:r>
            <a:r>
              <a:rPr lang="ko-KR" altLang="en-US" sz="2600" dirty="0"/>
              <a:t>번</a:t>
            </a:r>
            <a:r>
              <a:rPr lang="en-US" altLang="ko-KR" sz="2600" dirty="0"/>
              <a:t>) ON/OFF </a:t>
            </a:r>
            <a:r>
              <a:rPr lang="ko-KR" altLang="en-US" sz="2600" dirty="0"/>
              <a:t>하기 </a:t>
            </a:r>
            <a:endParaRPr lang="en-US" altLang="ko-KR" sz="2600" dirty="0"/>
          </a:p>
          <a:p>
            <a:pPr lvl="1">
              <a:lnSpc>
                <a:spcPct val="170000"/>
              </a:lnSpc>
            </a:pPr>
            <a:r>
              <a:rPr lang="ko-KR" altLang="en-US" sz="2600" dirty="0"/>
              <a:t>시리얼 모니터로 </a:t>
            </a:r>
            <a:r>
              <a:rPr lang="en-US" altLang="ko-KR" sz="2600" dirty="0"/>
              <a:t>INPUT </a:t>
            </a:r>
            <a:r>
              <a:rPr lang="ko-KR" altLang="en-US" sz="2600" dirty="0"/>
              <a:t>값을 읽어 확인하기</a:t>
            </a:r>
            <a:endParaRPr lang="en-US" altLang="ko-KR" sz="2600" dirty="0"/>
          </a:p>
          <a:p>
            <a:pPr lvl="1">
              <a:lnSpc>
                <a:spcPct val="170000"/>
              </a:lnSpc>
            </a:pPr>
            <a:r>
              <a:rPr lang="ko-KR" altLang="en-US" sz="2600" dirty="0"/>
              <a:t>준비물 </a:t>
            </a:r>
            <a:r>
              <a:rPr lang="en-US" altLang="ko-KR" sz="2600" dirty="0"/>
              <a:t>:</a:t>
            </a:r>
            <a:r>
              <a:rPr lang="ko-KR" altLang="en-US" sz="2600" dirty="0"/>
              <a:t> </a:t>
            </a:r>
            <a:r>
              <a:rPr lang="ko-KR" altLang="en-US" sz="2600" dirty="0" err="1"/>
              <a:t>브레드</a:t>
            </a:r>
            <a:r>
              <a:rPr lang="ko-KR" altLang="en-US" sz="2600" dirty="0"/>
              <a:t> 보드</a:t>
            </a:r>
            <a:r>
              <a:rPr lang="en-US" altLang="ko-KR" sz="2600" dirty="0"/>
              <a:t>,</a:t>
            </a:r>
            <a:r>
              <a:rPr lang="ko-KR" altLang="en-US" sz="2600" dirty="0"/>
              <a:t> 저항</a:t>
            </a:r>
            <a:r>
              <a:rPr lang="en-US" altLang="ko-KR" sz="2600" dirty="0"/>
              <a:t>(10K</a:t>
            </a:r>
            <a:r>
              <a:rPr lang="ko-KR" altLang="en-US" sz="2600" dirty="0"/>
              <a:t> </a:t>
            </a:r>
            <a:r>
              <a:rPr lang="el-GR" altLang="ko-KR" sz="2600" dirty="0">
                <a:latin typeface="+mj-ea"/>
              </a:rPr>
              <a:t>Ω</a:t>
            </a:r>
            <a:r>
              <a:rPr lang="en-US" altLang="ko-KR" sz="2600" dirty="0"/>
              <a:t>) 1</a:t>
            </a:r>
            <a:r>
              <a:rPr lang="ko-KR" altLang="en-US" sz="2600" dirty="0"/>
              <a:t>개</a:t>
            </a:r>
            <a:r>
              <a:rPr lang="en-US" altLang="ko-KR" sz="2600" dirty="0"/>
              <a:t>, LED 1</a:t>
            </a:r>
            <a:r>
              <a:rPr lang="ko-KR" altLang="en-US" sz="2600" dirty="0"/>
              <a:t>개 </a:t>
            </a:r>
            <a:endParaRPr lang="en-US" altLang="ko-KR" sz="2600" dirty="0"/>
          </a:p>
          <a:p>
            <a:pPr lvl="1">
              <a:lnSpc>
                <a:spcPct val="170000"/>
              </a:lnSpc>
            </a:pPr>
            <a:endParaRPr lang="en-US" altLang="ko-KR" dirty="0"/>
          </a:p>
          <a:p>
            <a:pPr lvl="1">
              <a:lnSpc>
                <a:spcPct val="170000"/>
              </a:lnSpc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3" t="13231" r="6534" b="27590"/>
          <a:stretch/>
        </p:blipFill>
        <p:spPr>
          <a:xfrm>
            <a:off x="2080891" y="4358867"/>
            <a:ext cx="2738517" cy="19388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9" t="11668" r="11920" b="12857"/>
          <a:stretch/>
        </p:blipFill>
        <p:spPr>
          <a:xfrm>
            <a:off x="7725417" y="4358867"/>
            <a:ext cx="2136296" cy="18425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4" t="20797" r="11745" b="15564"/>
          <a:stretch/>
        </p:blipFill>
        <p:spPr>
          <a:xfrm>
            <a:off x="5237937" y="4599500"/>
            <a:ext cx="2068950" cy="1361287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07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9597" y="168357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/>
              <a:t>INPUT_PULLUP</a:t>
            </a:r>
            <a:r>
              <a:rPr lang="ko-KR" altLang="en-US" sz="2800" dirty="0"/>
              <a:t>으로 내부</a:t>
            </a:r>
            <a:r>
              <a:rPr lang="en-US" altLang="ko-KR" sz="2800" dirty="0"/>
              <a:t>LED(13</a:t>
            </a:r>
            <a:r>
              <a:rPr lang="ko-KR" altLang="en-US" sz="2800" dirty="0"/>
              <a:t>번</a:t>
            </a:r>
            <a:r>
              <a:rPr lang="en-US" altLang="ko-KR" sz="2800" dirty="0"/>
              <a:t>) ON/OFF</a:t>
            </a:r>
            <a:endParaRPr lang="ko-KR" altLang="en-US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30" y="1544680"/>
            <a:ext cx="8519663" cy="455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12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382" y="936434"/>
            <a:ext cx="5229225" cy="55245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52650" y="365128"/>
            <a:ext cx="8237444" cy="571307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스케치 프로그래밍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562576" y="2367815"/>
            <a:ext cx="3434991" cy="305550"/>
          </a:xfrm>
          <a:prstGeom prst="rect">
            <a:avLst/>
          </a:prstGeom>
          <a:noFill/>
          <a:ln w="28575">
            <a:solidFill>
              <a:srgbClr val="F8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03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854EA0-F7FA-45B0-AFB3-079369F23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Thinkercad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7154D1-FBCB-4F82-8340-5B9258B4B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무료 </a:t>
            </a:r>
            <a:r>
              <a:rPr lang="ko-KR" altLang="en-US" dirty="0" err="1"/>
              <a:t>아두이노</a:t>
            </a:r>
            <a:r>
              <a:rPr lang="ko-KR" altLang="en-US" dirty="0"/>
              <a:t> 시뮬레이션 프로그래밍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http://www.thinkercad.com</a:t>
            </a:r>
            <a:endParaRPr lang="en-US" altLang="ko-KR" dirty="0"/>
          </a:p>
          <a:p>
            <a:r>
              <a:rPr lang="ko-KR" altLang="en-US" dirty="0"/>
              <a:t>등록 </a:t>
            </a:r>
            <a:r>
              <a:rPr lang="en-US" altLang="ko-KR" dirty="0"/>
              <a:t>-&gt; </a:t>
            </a:r>
            <a:r>
              <a:rPr lang="ko-KR" altLang="en-US" dirty="0"/>
              <a:t>로그인 </a:t>
            </a:r>
            <a:r>
              <a:rPr lang="en-US" altLang="ko-KR" dirty="0"/>
              <a:t>-&gt; </a:t>
            </a:r>
            <a:r>
              <a:rPr lang="ko-KR" altLang="en-US" dirty="0"/>
              <a:t>전자장치</a:t>
            </a:r>
            <a:r>
              <a:rPr lang="en-US" altLang="ko-KR" dirty="0"/>
              <a:t>(Circuit) -&gt; </a:t>
            </a:r>
            <a:r>
              <a:rPr lang="ko-KR" altLang="en-US" dirty="0"/>
              <a:t>새 회로 작성 </a:t>
            </a:r>
            <a:r>
              <a:rPr lang="en-US" altLang="ko-KR" dirty="0"/>
              <a:t>-&gt; </a:t>
            </a:r>
            <a:r>
              <a:rPr lang="ko-KR" altLang="en-US" dirty="0"/>
              <a:t>코드</a:t>
            </a:r>
            <a:r>
              <a:rPr lang="en-US" altLang="ko-KR" dirty="0"/>
              <a:t>-&gt; </a:t>
            </a:r>
            <a:r>
              <a:rPr lang="ko-KR" altLang="en-US" dirty="0"/>
              <a:t>텍스트</a:t>
            </a:r>
            <a:endParaRPr lang="en-US" altLang="ko-KR" dirty="0"/>
          </a:p>
          <a:p>
            <a:r>
              <a:rPr lang="ko-KR" altLang="en-US" dirty="0"/>
              <a:t>참고 사이트 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https://openstory.tistory.com/105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3C2B9A-5D31-43C6-AF53-6A0E98423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5833E3E8-756D-448C-82BA-77D9D6B54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01" y="3326382"/>
            <a:ext cx="5558497" cy="33290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5CAA884A-C280-4F49-814E-FF02665A40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794" y="3295997"/>
            <a:ext cx="4870769" cy="3330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490250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 txBox="1">
            <a:spLocks/>
          </p:cNvSpPr>
          <p:nvPr/>
        </p:nvSpPr>
        <p:spPr>
          <a:xfrm>
            <a:off x="925019" y="303157"/>
            <a:ext cx="10529044" cy="3061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ko-KR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과제 </a:t>
            </a:r>
            <a:r>
              <a:rPr lang="en-US" altLang="ko-K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  <a:p>
            <a:pPr lvl="1">
              <a:lnSpc>
                <a:spcPct val="170000"/>
              </a:lnSpc>
            </a:pPr>
            <a:r>
              <a:rPr lang="en-US" altLang="ko-KR" dirty="0"/>
              <a:t>INPUT_PULL_UP(</a:t>
            </a:r>
            <a:r>
              <a:rPr lang="ko-KR" altLang="en-US" dirty="0"/>
              <a:t>내부 </a:t>
            </a:r>
            <a:r>
              <a:rPr lang="ko-KR" altLang="en-US" dirty="0" err="1"/>
              <a:t>풀업</a:t>
            </a:r>
            <a:r>
              <a:rPr lang="en-US" altLang="ko-KR" dirty="0"/>
              <a:t>)</a:t>
            </a:r>
            <a:r>
              <a:rPr lang="ko-KR" altLang="en-US" dirty="0"/>
              <a:t>을 사용하여 </a:t>
            </a:r>
            <a:r>
              <a:rPr lang="en-US" altLang="ko-KR" dirty="0"/>
              <a:t>LED ON/OFF </a:t>
            </a:r>
            <a:r>
              <a:rPr lang="ko-KR" altLang="en-US" dirty="0"/>
              <a:t>하기</a:t>
            </a:r>
            <a:endParaRPr lang="en-US" altLang="ko-KR" dirty="0"/>
          </a:p>
          <a:p>
            <a:pPr lvl="1">
              <a:lnSpc>
                <a:spcPct val="170000"/>
              </a:lnSpc>
            </a:pPr>
            <a:r>
              <a:rPr lang="ko-KR" altLang="en-US" dirty="0"/>
              <a:t>준비물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브레드보드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LED </a:t>
            </a:r>
            <a:r>
              <a:rPr lang="ko-KR" altLang="en-US" dirty="0"/>
              <a:t>용 저항</a:t>
            </a:r>
            <a:r>
              <a:rPr lang="en-US" altLang="ko-KR" dirty="0"/>
              <a:t>(220</a:t>
            </a:r>
            <a:r>
              <a:rPr lang="el-GR" altLang="ko-KR" dirty="0">
                <a:latin typeface="+mj-ea"/>
              </a:rPr>
              <a:t>Ω</a:t>
            </a:r>
            <a:r>
              <a:rPr lang="en-US" altLang="ko-KR" dirty="0"/>
              <a:t>), LED 1</a:t>
            </a:r>
            <a:r>
              <a:rPr lang="ko-KR" altLang="en-US" dirty="0"/>
              <a:t>개 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3" t="13231" r="6534" b="27590"/>
          <a:stretch/>
        </p:blipFill>
        <p:spPr>
          <a:xfrm>
            <a:off x="1684135" y="3580502"/>
            <a:ext cx="2738517" cy="19388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9" t="11668" r="11920" b="12857"/>
          <a:stretch/>
        </p:blipFill>
        <p:spPr>
          <a:xfrm>
            <a:off x="7100608" y="3681653"/>
            <a:ext cx="1873251" cy="161567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638" y="3523061"/>
            <a:ext cx="1768363" cy="19328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4" t="20797" r="11745" b="15564"/>
          <a:stretch/>
        </p:blipFill>
        <p:spPr>
          <a:xfrm>
            <a:off x="4802199" y="3808848"/>
            <a:ext cx="2068950" cy="1361287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007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 txBox="1">
            <a:spLocks/>
          </p:cNvSpPr>
          <p:nvPr/>
        </p:nvSpPr>
        <p:spPr>
          <a:xfrm>
            <a:off x="925019" y="303157"/>
            <a:ext cx="8048840" cy="3061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ko-KR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과제 </a:t>
            </a:r>
            <a:r>
              <a:rPr lang="en-US" altLang="ko-K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  <a:p>
            <a:pPr lvl="1">
              <a:lnSpc>
                <a:spcPct val="170000"/>
              </a:lnSpc>
            </a:pPr>
            <a:r>
              <a:rPr lang="en-US" altLang="ko-KR" dirty="0"/>
              <a:t>PULL DOWN </a:t>
            </a:r>
            <a:r>
              <a:rPr lang="ko-KR" altLang="en-US" dirty="0"/>
              <a:t>회로를 구성하여 </a:t>
            </a:r>
            <a:r>
              <a:rPr lang="en-US" altLang="ko-KR" dirty="0"/>
              <a:t>LED ON/OFF </a:t>
            </a:r>
            <a:r>
              <a:rPr lang="ko-KR" altLang="en-US" dirty="0"/>
              <a:t>하기</a:t>
            </a:r>
            <a:endParaRPr lang="en-US" altLang="ko-KR" dirty="0"/>
          </a:p>
          <a:p>
            <a:pPr lvl="1">
              <a:lnSpc>
                <a:spcPct val="170000"/>
              </a:lnSpc>
            </a:pPr>
            <a:r>
              <a:rPr lang="ko-KR" altLang="en-US" dirty="0"/>
              <a:t>준비물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브레드보드</a:t>
            </a:r>
            <a:r>
              <a:rPr lang="en-US" altLang="ko-KR" dirty="0"/>
              <a:t>,</a:t>
            </a:r>
            <a:r>
              <a:rPr lang="ko-KR" altLang="en-US" dirty="0"/>
              <a:t> 저항</a:t>
            </a:r>
            <a:r>
              <a:rPr lang="en-US" altLang="ko-KR" dirty="0"/>
              <a:t>(10K, 220</a:t>
            </a:r>
            <a:r>
              <a:rPr lang="el-GR" altLang="ko-KR" dirty="0">
                <a:latin typeface="+mj-ea"/>
              </a:rPr>
              <a:t>Ω</a:t>
            </a:r>
            <a:r>
              <a:rPr lang="en-US" altLang="ko-KR" dirty="0"/>
              <a:t>), LED 1</a:t>
            </a:r>
            <a:r>
              <a:rPr lang="ko-KR" altLang="en-US" dirty="0"/>
              <a:t>개 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3" t="13231" r="6534" b="27590"/>
          <a:stretch/>
        </p:blipFill>
        <p:spPr>
          <a:xfrm>
            <a:off x="1684135" y="3580502"/>
            <a:ext cx="2738517" cy="19388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9" t="11668" r="11920" b="12857"/>
          <a:stretch/>
        </p:blipFill>
        <p:spPr>
          <a:xfrm>
            <a:off x="7100608" y="3681653"/>
            <a:ext cx="1873251" cy="161567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638" y="3523061"/>
            <a:ext cx="1768363" cy="19328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4" t="20797" r="11745" b="15564"/>
          <a:stretch/>
        </p:blipFill>
        <p:spPr>
          <a:xfrm>
            <a:off x="4802199" y="3808848"/>
            <a:ext cx="2068950" cy="1361287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8391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8412" y="365127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/>
              <a:t>Fritzing</a:t>
            </a:r>
            <a:endParaRPr lang="ko-KR" altLang="en-US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648" y="1264025"/>
            <a:ext cx="10106855" cy="526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967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621" y="1099427"/>
            <a:ext cx="5229225" cy="55054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스케치 프로그래밍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884621" y="1093481"/>
            <a:ext cx="4270159" cy="311808"/>
          </a:xfrm>
          <a:prstGeom prst="rect">
            <a:avLst/>
          </a:prstGeom>
          <a:noFill/>
          <a:ln w="28575">
            <a:solidFill>
              <a:srgbClr val="F8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8935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4003" y="20405"/>
            <a:ext cx="8237444" cy="8988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실제 회로 작동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453" y="919303"/>
            <a:ext cx="6003056" cy="570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52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7E4567-BC22-4788-AFE1-C9F682376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F90295EC-93AB-4B04-AEC2-10B280D36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51" y="1501958"/>
            <a:ext cx="5607125" cy="38540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2FCF5955-30EE-4C4E-870B-68597595C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176" y="1501958"/>
            <a:ext cx="5602373" cy="385408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59892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BA1B10-0728-4ED3-8A1C-E06632D13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EF4DE243-3FCE-4915-B749-E6DA4CFB83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93" y="1582043"/>
            <a:ext cx="4708562" cy="32166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9038A6CF-3ABF-4444-90F1-A272C3D6CD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9" r="289"/>
          <a:stretch/>
        </p:blipFill>
        <p:spPr>
          <a:xfrm>
            <a:off x="5547384" y="1582043"/>
            <a:ext cx="6252523" cy="32166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88568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850" y="217015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스위치의 이해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2152650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7" t="22929" r="8348" b="15548"/>
          <a:stretch/>
        </p:blipFill>
        <p:spPr>
          <a:xfrm>
            <a:off x="1881378" y="2882706"/>
            <a:ext cx="4249870" cy="2548212"/>
          </a:xfrm>
          <a:prstGeom prst="rect">
            <a:avLst/>
          </a:prstGeo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544010" y="1063926"/>
            <a:ext cx="9495340" cy="13371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스위치 </a:t>
            </a:r>
            <a:r>
              <a:rPr lang="en-US" altLang="ko-KR" dirty="0"/>
              <a:t>: </a:t>
            </a:r>
            <a:r>
              <a:rPr lang="ko-KR" altLang="en-US" dirty="0" err="1"/>
              <a:t>푸시</a:t>
            </a:r>
            <a:r>
              <a:rPr lang="ko-KR" altLang="en-US" dirty="0"/>
              <a:t> 버튼</a:t>
            </a:r>
            <a:endParaRPr lang="en-US" altLang="ko-KR" dirty="0"/>
          </a:p>
          <a:p>
            <a:pPr lvl="1"/>
            <a:r>
              <a:rPr lang="ko-KR" altLang="en-US" dirty="0" err="1"/>
              <a:t>택트</a:t>
            </a:r>
            <a:r>
              <a:rPr lang="ko-KR" altLang="en-US" dirty="0"/>
              <a:t> 스위치</a:t>
            </a:r>
            <a:r>
              <a:rPr lang="en-US" altLang="ko-KR" dirty="0"/>
              <a:t>(Tact Switch)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970" y="2221381"/>
            <a:ext cx="3371380" cy="347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536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3792" y="168603"/>
            <a:ext cx="9738408" cy="673099"/>
          </a:xfrm>
        </p:spPr>
        <p:txBody>
          <a:bodyPr>
            <a:normAutofit fontScale="90000"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스위치의 회로 및 원리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2152650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729206" y="1296240"/>
            <a:ext cx="10931586" cy="10270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버튼을 누르지 않을 경우 </a:t>
            </a:r>
            <a:r>
              <a:rPr lang="en-US" altLang="ko-KR" dirty="0"/>
              <a:t>: (A-D), (B-C)</a:t>
            </a:r>
            <a:r>
              <a:rPr lang="ko-KR" altLang="en-US" dirty="0"/>
              <a:t> 연결</a:t>
            </a:r>
            <a:endParaRPr lang="en-US" altLang="ko-KR" dirty="0"/>
          </a:p>
          <a:p>
            <a:r>
              <a:rPr lang="ko-KR" altLang="en-US" dirty="0"/>
              <a:t>버튼을 누를 경우 </a:t>
            </a:r>
            <a:r>
              <a:rPr lang="en-US" altLang="ko-KR" dirty="0"/>
              <a:t>: 4</a:t>
            </a:r>
            <a:r>
              <a:rPr lang="ko-KR" altLang="en-US" dirty="0"/>
              <a:t>개의 다리가 모두 연결</a:t>
            </a:r>
          </a:p>
        </p:txBody>
      </p:sp>
      <p:pic>
        <p:nvPicPr>
          <p:cNvPr id="7" name="그림 6" descr="개체, 시계, 측정기이(가) 표시된 사진&#10;&#10;자동 생성된 설명">
            <a:extLst>
              <a:ext uri="{FF2B5EF4-FFF2-40B4-BE49-F238E27FC236}">
                <a16:creationId xmlns:a16="http://schemas.microsoft.com/office/drawing/2014/main" id="{AA4DAB7D-7183-4E8D-82AE-F8504063F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57" y="3017730"/>
            <a:ext cx="9691548" cy="254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22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7806" y="252851"/>
            <a:ext cx="11613266" cy="673099"/>
          </a:xfrm>
        </p:spPr>
        <p:txBody>
          <a:bodyPr>
            <a:normAutofit fontScale="90000"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스위치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브레드보드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꼽기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2152650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1" b="700"/>
          <a:stretch/>
        </p:blipFill>
        <p:spPr>
          <a:xfrm>
            <a:off x="3077793" y="1577102"/>
            <a:ext cx="6153293" cy="446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76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752355" y="907552"/>
            <a:ext cx="10918784" cy="85810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pinMode</a:t>
            </a:r>
            <a:r>
              <a:rPr lang="en-US" altLang="ko-KR" dirty="0">
                <a:latin typeface="+mj-ea"/>
              </a:rPr>
              <a:t>(</a:t>
            </a:r>
            <a:r>
              <a:rPr lang="en-US" altLang="ko-KR" i="1" dirty="0" err="1">
                <a:latin typeface="+mj-ea"/>
              </a:rPr>
              <a:t>pin_no</a:t>
            </a:r>
            <a:r>
              <a:rPr lang="en-US" altLang="ko-KR" dirty="0">
                <a:latin typeface="+mj-ea"/>
              </a:rPr>
              <a:t>, </a:t>
            </a:r>
            <a:r>
              <a:rPr lang="en-US" altLang="ko-KR" i="1" dirty="0">
                <a:latin typeface="+mj-ea"/>
              </a:rPr>
              <a:t>mode</a:t>
            </a:r>
            <a:r>
              <a:rPr lang="en-US" altLang="ko-KR" dirty="0">
                <a:latin typeface="+mj-ea"/>
              </a:rPr>
              <a:t>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52355" y="1900591"/>
            <a:ext cx="10918784" cy="23586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지정한 핀</a:t>
            </a:r>
            <a:r>
              <a:rPr lang="en-US" altLang="ko-KR" dirty="0"/>
              <a:t>(</a:t>
            </a:r>
            <a:r>
              <a:rPr lang="en-US" altLang="ko-KR" dirty="0" err="1"/>
              <a:t>pin_no</a:t>
            </a:r>
            <a:r>
              <a:rPr lang="en-US" altLang="ko-KR" dirty="0"/>
              <a:t>)</a:t>
            </a:r>
            <a:r>
              <a:rPr lang="ko-KR" altLang="en-US" dirty="0"/>
              <a:t>이 </a:t>
            </a:r>
            <a:r>
              <a:rPr lang="ko-KR" altLang="en-US" b="1" dirty="0"/>
              <a:t>입력</a:t>
            </a:r>
            <a:r>
              <a:rPr lang="ko-KR" altLang="en-US" dirty="0"/>
              <a:t> 또는 </a:t>
            </a:r>
            <a:r>
              <a:rPr lang="ko-KR" altLang="en-US" b="1" dirty="0"/>
              <a:t>출력</a:t>
            </a:r>
            <a:r>
              <a:rPr lang="ko-KR" altLang="en-US" dirty="0"/>
              <a:t>으로 동작하도록 설정</a:t>
            </a:r>
            <a:endParaRPr lang="en-US" altLang="ko-KR" dirty="0"/>
          </a:p>
          <a:p>
            <a:r>
              <a:rPr lang="ko-KR" altLang="en-US" dirty="0"/>
              <a:t>사용 예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err="1"/>
              <a:t>pinMode</a:t>
            </a:r>
            <a:r>
              <a:rPr lang="en-US" altLang="ko-KR" dirty="0"/>
              <a:t>(4, </a:t>
            </a:r>
            <a:r>
              <a:rPr lang="en-US" altLang="ko-KR" b="1" dirty="0"/>
              <a:t>OUTPUT</a:t>
            </a:r>
            <a:r>
              <a:rPr lang="en-US" altLang="ko-KR" dirty="0"/>
              <a:t>);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//4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번 핀을 </a:t>
            </a:r>
            <a:r>
              <a:rPr lang="ko-KR" altLang="en-US" b="1" dirty="0" err="1">
                <a:solidFill>
                  <a:schemeClr val="accent1">
                    <a:lumMod val="75000"/>
                  </a:schemeClr>
                </a:solidFill>
              </a:rPr>
              <a:t>출력모드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로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 설정</a:t>
            </a:r>
            <a:endParaRPr lang="en-US" altLang="ko-KR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                                         //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입출력의 기준은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아두이노</a:t>
            </a:r>
            <a:endParaRPr lang="en-US" altLang="ko-KR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altLang="ko-KR" dirty="0" err="1"/>
              <a:t>pinMode</a:t>
            </a:r>
            <a:r>
              <a:rPr lang="en-US" altLang="ko-KR" dirty="0"/>
              <a:t>(7, </a:t>
            </a:r>
            <a:r>
              <a:rPr lang="en-US" altLang="ko-KR" b="1" dirty="0"/>
              <a:t>INPUT</a:t>
            </a:r>
            <a:r>
              <a:rPr lang="en-US" altLang="ko-KR" dirty="0"/>
              <a:t>);   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//7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번 핀을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입력모드로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 설정</a:t>
            </a:r>
            <a:endParaRPr lang="en-US" altLang="ko-K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0130" y="45525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아두이노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기본 함수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94976" y="4602025"/>
            <a:ext cx="7973025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7;	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핀 번호를 변수에 지정하여 활용</a:t>
            </a:r>
            <a:endParaRPr lang="en-US" altLang="ko-KR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//</a:t>
            </a:r>
            <a:r>
              <a:rPr lang="en-US" altLang="ko-KR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(7)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을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입력으로 지정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66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5"/>
      <p:bldP spid="5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17905</TotalTime>
  <Words>992</Words>
  <Application>Microsoft Office PowerPoint</Application>
  <PresentationFormat>와이드스크린</PresentationFormat>
  <Paragraphs>184</Paragraphs>
  <Slides>34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맑은 고딕</vt:lpstr>
      <vt:lpstr>Arial</vt:lpstr>
      <vt:lpstr>Calibri</vt:lpstr>
      <vt:lpstr>Calibri Light</vt:lpstr>
      <vt:lpstr>Courier New</vt:lpstr>
      <vt:lpstr>Office 테마</vt:lpstr>
      <vt:lpstr>사물인터넷(IoT)  프로그래밍 기초</vt:lpstr>
      <vt:lpstr>목차</vt:lpstr>
      <vt:lpstr>Thinkercad </vt:lpstr>
      <vt:lpstr>PowerPoint 프레젠테이션</vt:lpstr>
      <vt:lpstr>PowerPoint 프레젠테이션</vt:lpstr>
      <vt:lpstr>스위치의 이해 </vt:lpstr>
      <vt:lpstr>스위치의 회로 및 원리 </vt:lpstr>
      <vt:lpstr>스위치 브레드보드 꼽기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플로팅 현상 해결방안</vt:lpstr>
      <vt:lpstr>풀다운(PULL DOWN) 저항</vt:lpstr>
      <vt:lpstr>PULL DOWN</vt:lpstr>
      <vt:lpstr>스케치 프로그래밍</vt:lpstr>
      <vt:lpstr>풀업(PULL UP) 저항</vt:lpstr>
      <vt:lpstr>PULL UP</vt:lpstr>
      <vt:lpstr>스케치 프로그래밍</vt:lpstr>
      <vt:lpstr>내부 풀업(INPUT_PULLUP) 저항</vt:lpstr>
      <vt:lpstr>PowerPoint 프레젠테이션</vt:lpstr>
      <vt:lpstr>INPUT_PULLUP으로 내부LED(13번) ON/OFF</vt:lpstr>
      <vt:lpstr>스케치 프로그래밍</vt:lpstr>
      <vt:lpstr>PowerPoint 프레젠테이션</vt:lpstr>
      <vt:lpstr>PowerPoint 프레젠테이션</vt:lpstr>
      <vt:lpstr>Fritzing</vt:lpstr>
      <vt:lpstr>스케치 프로그래밍</vt:lpstr>
      <vt:lpstr>실제 회로 작동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사물인터넷(IoT)</dc:title>
  <dc:creator>Windows 사용자</dc:creator>
  <cp:lastModifiedBy>종현</cp:lastModifiedBy>
  <cp:revision>255</cp:revision>
  <cp:lastPrinted>2019-03-22T07:19:52Z</cp:lastPrinted>
  <dcterms:created xsi:type="dcterms:W3CDTF">2019-02-21T14:11:08Z</dcterms:created>
  <dcterms:modified xsi:type="dcterms:W3CDTF">2020-05-13T02:33:48Z</dcterms:modified>
</cp:coreProperties>
</file>